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5.svg" ContentType="image/svg+xml"/>
  <Override PartName="/ppt/media/image21.svg" ContentType="image/svg+xml"/>
  <Override PartName="/ppt/media/image6.webp" ContentType="image/webp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848" r:id="rId3"/>
    <p:sldId id="1849" r:id="rId4"/>
    <p:sldId id="1876" r:id="rId5"/>
    <p:sldId id="1851" r:id="rId6"/>
    <p:sldId id="1852" r:id="rId7"/>
    <p:sldId id="1853" r:id="rId8"/>
    <p:sldId id="1854" r:id="rId9"/>
    <p:sldId id="1877" r:id="rId10"/>
    <p:sldId id="1855" r:id="rId11"/>
    <p:sldId id="1856" r:id="rId12"/>
    <p:sldId id="1857" r:id="rId13"/>
    <p:sldId id="1858" r:id="rId14"/>
    <p:sldId id="1859" r:id="rId15"/>
    <p:sldId id="1860" r:id="rId16"/>
    <p:sldId id="1861" r:id="rId17"/>
    <p:sldId id="1862" r:id="rId18"/>
    <p:sldId id="1863" r:id="rId19"/>
    <p:sldId id="1864" r:id="rId20"/>
    <p:sldId id="1865" r:id="rId21"/>
    <p:sldId id="1878" r:id="rId22"/>
    <p:sldId id="1866" r:id="rId23"/>
    <p:sldId id="1867" r:id="rId24"/>
    <p:sldId id="1868" r:id="rId25"/>
    <p:sldId id="1869" r:id="rId26"/>
    <p:sldId id="1870" r:id="rId27"/>
    <p:sldId id="1871" r:id="rId28"/>
    <p:sldId id="1872" r:id="rId29"/>
    <p:sldId id="1879" r:id="rId30"/>
    <p:sldId id="1873" r:id="rId31"/>
    <p:sldId id="1850" r:id="rId32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FE7"/>
    <a:srgbClr val="FBFFFF"/>
    <a:srgbClr val="E0FBFF"/>
    <a:srgbClr val="FFFFFF"/>
    <a:srgbClr val="D9F1FF"/>
    <a:srgbClr val="B7E9FF"/>
    <a:srgbClr val="9B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86483" autoAdjust="0"/>
  </p:normalViewPr>
  <p:slideViewPr>
    <p:cSldViewPr snapToGrid="0">
      <p:cViewPr>
        <p:scale>
          <a:sx n="75" d="100"/>
          <a:sy n="75" d="100"/>
        </p:scale>
        <p:origin x="1446" y="6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34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DEED5-4252-43F4-B72A-245A662F54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FDA1A-6B40-407E-B694-CB0D295309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matchingName="Title Slide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fba封面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1365" cy="6854825"/>
          </a:xfrm>
          <a:prstGeom prst="rect">
            <a:avLst/>
          </a:prstGeom>
        </p:spPr>
      </p:pic>
      <p:sp>
        <p:nvSpPr>
          <p:cNvPr id="5" name="58e89ca9-cacc-429d-83b5-caad857d6772"/>
          <p:cNvSpPr>
            <a:spLocks noGrp="1"/>
          </p:cNvSpPr>
          <p:nvPr>
            <p:ph type="ctrTitle" hasCustomPrompt="1"/>
          </p:nvPr>
        </p:nvSpPr>
        <p:spPr>
          <a:xfrm>
            <a:off x="653415" y="1564005"/>
            <a:ext cx="6845300" cy="1305560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3200">
                <a:ln w="19050">
                  <a:noFill/>
                </a:ln>
                <a:solidFill>
                  <a:srgbClr val="115FE7"/>
                </a:solidFill>
              </a:defRPr>
            </a:lvl1pPr>
          </a:lstStyle>
          <a:p>
            <a:pPr lvl="0"/>
            <a:r>
              <a:rPr lang="en-US" altLang="zh-CN" dirty="0"/>
              <a:t>Speech Title (adjust font size according to title length)</a:t>
            </a:r>
            <a:endParaRPr lang="zh-CN" alt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53416" y="5116618"/>
            <a:ext cx="3492500" cy="5620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16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Affiliation Logo if Needed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5" hasCustomPrompt="1"/>
          </p:nvPr>
        </p:nvSpPr>
        <p:spPr>
          <a:xfrm>
            <a:off x="653415" y="2990850"/>
            <a:ext cx="6844665" cy="636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altLang="zh-CN"/>
              <a:t>Speaker Name, Not all of authors’ names</a:t>
            </a:r>
            <a:endParaRPr lang="en-US" altLang="zh-CN"/>
          </a:p>
          <a:p>
            <a:pPr lvl="0"/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idx="16" hasCustomPrompt="1"/>
          </p:nvPr>
        </p:nvSpPr>
        <p:spPr>
          <a:xfrm>
            <a:off x="653415" y="3854450"/>
            <a:ext cx="5760085" cy="59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altLang="zh-CN"/>
              <a:t>Affiliation</a:t>
            </a:r>
            <a:endParaRPr lang="en-US" altLang="zh-CN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666750" y="4968128"/>
            <a:ext cx="5948680" cy="0"/>
          </a:xfrm>
          <a:prstGeom prst="line">
            <a:avLst/>
          </a:prstGeom>
          <a:ln w="28575">
            <a:solidFill>
              <a:srgbClr val="115F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666750" y="4673600"/>
            <a:ext cx="5898515" cy="27749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dist"/>
            <a:r>
              <a:rPr lang="en-US" altLang="zh-CN" sz="1200" spc="-50" dirty="0">
                <a:ln w="6350"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charset="-122"/>
                <a:sym typeface="Arial" panose="020B0604020202020204" pitchFamily="34" charset="0"/>
              </a:rPr>
              <a:t>4</a:t>
            </a:r>
            <a:r>
              <a:rPr lang="en-US" altLang="zh-CN" sz="1200" spc="-50" baseline="30000" dirty="0">
                <a:ln w="6350"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charset="-122"/>
                <a:sym typeface="Arial" panose="020B0604020202020204" pitchFamily="34" charset="0"/>
              </a:rPr>
              <a:t>th</a:t>
            </a:r>
            <a:r>
              <a:rPr lang="en-US" altLang="zh-CN" sz="1200" spc="-50" dirty="0">
                <a:ln w="6350"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charset="-122"/>
                <a:sym typeface="Arial" panose="020B0604020202020204" pitchFamily="34" charset="0"/>
              </a:rPr>
              <a:t> International Conference on Computational Finance and Business Analytics </a:t>
            </a:r>
            <a:r>
              <a:rPr lang="en-US" altLang="zh-CN" sz="1200" b="1" spc="-50" dirty="0">
                <a:ln w="6350"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charset="-122"/>
                <a:sym typeface="Arial" panose="020B0604020202020204" pitchFamily="34" charset="0"/>
              </a:rPr>
              <a:t>(CFBA 2026)</a:t>
            </a:r>
            <a:endParaRPr lang="en-US" altLang="zh-CN" sz="1200" b="1" spc="-50" dirty="0">
              <a:ln w="6350">
                <a:noFill/>
              </a:ln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charset="-122"/>
              <a:sym typeface="Arial" panose="020B0604020202020204" pitchFamily="34" charset="0"/>
            </a:endParaRPr>
          </a:p>
        </p:txBody>
      </p:sp>
      <p:sp>
        <p:nvSpPr>
          <p:cNvPr id="213" name="iconfont-11899-5651509"/>
          <p:cNvSpPr/>
          <p:nvPr userDrawn="1"/>
        </p:nvSpPr>
        <p:spPr>
          <a:xfrm>
            <a:off x="596900" y="5787390"/>
            <a:ext cx="307975" cy="307975"/>
          </a:xfrm>
          <a:custGeom>
            <a:avLst/>
            <a:gdLst>
              <a:gd name="T0" fmla="*/ 5872 w 10378"/>
              <a:gd name="T1" fmla="*/ 5277 h 10377"/>
              <a:gd name="T2" fmla="*/ 5872 w 10378"/>
              <a:gd name="T3" fmla="*/ 2783 h 10377"/>
              <a:gd name="T4" fmla="*/ 5223 w 10378"/>
              <a:gd name="T5" fmla="*/ 2135 h 10377"/>
              <a:gd name="T6" fmla="*/ 4574 w 10378"/>
              <a:gd name="T7" fmla="*/ 2783 h 10377"/>
              <a:gd name="T8" fmla="*/ 4574 w 10378"/>
              <a:gd name="T9" fmla="*/ 6026 h 10377"/>
              <a:gd name="T10" fmla="*/ 7383 w 10378"/>
              <a:gd name="T11" fmla="*/ 7647 h 10377"/>
              <a:gd name="T12" fmla="*/ 8267 w 10378"/>
              <a:gd name="T13" fmla="*/ 7403 h 10377"/>
              <a:gd name="T14" fmla="*/ 8031 w 10378"/>
              <a:gd name="T15" fmla="*/ 6523 h 10377"/>
              <a:gd name="T16" fmla="*/ 5872 w 10378"/>
              <a:gd name="T17" fmla="*/ 5277 h 10377"/>
              <a:gd name="T18" fmla="*/ 5189 w 10378"/>
              <a:gd name="T19" fmla="*/ 10377 h 10377"/>
              <a:gd name="T20" fmla="*/ 0 w 10378"/>
              <a:gd name="T21" fmla="*/ 5188 h 10377"/>
              <a:gd name="T22" fmla="*/ 5189 w 10378"/>
              <a:gd name="T23" fmla="*/ 0 h 10377"/>
              <a:gd name="T24" fmla="*/ 10378 w 10378"/>
              <a:gd name="T25" fmla="*/ 5188 h 10377"/>
              <a:gd name="T26" fmla="*/ 5189 w 10378"/>
              <a:gd name="T27" fmla="*/ 10377 h 10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78" h="10377">
                <a:moveTo>
                  <a:pt x="5872" y="5277"/>
                </a:moveTo>
                <a:lnTo>
                  <a:pt x="5872" y="2783"/>
                </a:lnTo>
                <a:cubicBezTo>
                  <a:pt x="5872" y="2425"/>
                  <a:pt x="5582" y="2135"/>
                  <a:pt x="5223" y="2135"/>
                </a:cubicBezTo>
                <a:cubicBezTo>
                  <a:pt x="4864" y="2135"/>
                  <a:pt x="4574" y="2425"/>
                  <a:pt x="4574" y="2783"/>
                </a:cubicBezTo>
                <a:lnTo>
                  <a:pt x="4574" y="6026"/>
                </a:lnTo>
                <a:lnTo>
                  <a:pt x="7383" y="7647"/>
                </a:lnTo>
                <a:cubicBezTo>
                  <a:pt x="7694" y="7825"/>
                  <a:pt x="8091" y="7716"/>
                  <a:pt x="8267" y="7403"/>
                </a:cubicBezTo>
                <a:cubicBezTo>
                  <a:pt x="8442" y="7095"/>
                  <a:pt x="8337" y="6703"/>
                  <a:pt x="8031" y="6523"/>
                </a:cubicBezTo>
                <a:lnTo>
                  <a:pt x="5872" y="5277"/>
                </a:lnTo>
                <a:close/>
                <a:moveTo>
                  <a:pt x="5189" y="10377"/>
                </a:moveTo>
                <a:cubicBezTo>
                  <a:pt x="2324" y="10377"/>
                  <a:pt x="0" y="8054"/>
                  <a:pt x="0" y="5188"/>
                </a:cubicBezTo>
                <a:cubicBezTo>
                  <a:pt x="0" y="2322"/>
                  <a:pt x="2324" y="0"/>
                  <a:pt x="5189" y="0"/>
                </a:cubicBezTo>
                <a:cubicBezTo>
                  <a:pt x="8054" y="0"/>
                  <a:pt x="10378" y="2322"/>
                  <a:pt x="10378" y="5188"/>
                </a:cubicBezTo>
                <a:cubicBezTo>
                  <a:pt x="10378" y="8054"/>
                  <a:pt x="8056" y="10377"/>
                  <a:pt x="5189" y="10377"/>
                </a:cubicBezTo>
                <a:close/>
              </a:path>
            </a:pathLst>
          </a:custGeom>
          <a:solidFill>
            <a:srgbClr val="115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12" name="图片 11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139700" y="152400"/>
            <a:ext cx="673100" cy="6731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951230" y="5808345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Time Duration: 15 minutes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1" y="279176"/>
            <a:ext cx="1520508" cy="4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241935"/>
            <a:ext cx="10858500" cy="5448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pic>
        <p:nvPicPr>
          <p:cNvPr id="12" name="图片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226800" y="152400"/>
            <a:ext cx="673100" cy="6731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66099" y="6371590"/>
            <a:ext cx="3657600" cy="27432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matchingName="Title Slide">
  <p:cSld name="end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fba封面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1365" cy="685482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1066800" y="2165033"/>
            <a:ext cx="4689475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8800" b="1" dirty="0">
                <a:solidFill>
                  <a:srgbClr val="115FE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Thank</a:t>
            </a:r>
            <a:endParaRPr lang="zh-CN" altLang="en-US" sz="8800" b="1" dirty="0">
              <a:solidFill>
                <a:srgbClr val="115FE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sz="8800" b="1" dirty="0">
                <a:solidFill>
                  <a:srgbClr val="115FE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you！</a:t>
            </a:r>
            <a:endParaRPr lang="zh-CN" altLang="en-US" sz="8800" b="1" dirty="0">
              <a:solidFill>
                <a:srgbClr val="115FE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139700" y="152400"/>
            <a:ext cx="673100" cy="6731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1" y="279176"/>
            <a:ext cx="1520508" cy="4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rgbClr val="D9F1FF"/>
            </a:gs>
            <a:gs pos="51000">
              <a:srgbClr val="FBFF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241935"/>
            <a:ext cx="10858500" cy="54483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svg"/><Relationship Id="rId8" Type="http://schemas.openxmlformats.org/officeDocument/2006/relationships/image" Target="../media/image20.png"/><Relationship Id="rId7" Type="http://schemas.openxmlformats.org/officeDocument/2006/relationships/image" Target="../media/image16.jpeg"/><Relationship Id="rId6" Type="http://schemas.openxmlformats.org/officeDocument/2006/relationships/image" Target="../media/image15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Relationship Id="rId3" Type="http://schemas.openxmlformats.org/officeDocument/2006/relationships/image" Target="../media/image18.png"/><Relationship Id="rId2" Type="http://schemas.openxmlformats.org/officeDocument/2006/relationships/image" Target="../media/image11.sv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image" Target="../media/image24.wmf"/><Relationship Id="rId7" Type="http://schemas.openxmlformats.org/officeDocument/2006/relationships/oleObject" Target="../embeddings/oleObject2.bin"/><Relationship Id="rId6" Type="http://schemas.openxmlformats.org/officeDocument/2006/relationships/tags" Target="../tags/tag81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5.wmf"/><Relationship Id="rId13" Type="http://schemas.openxmlformats.org/officeDocument/2006/relationships/oleObject" Target="../embeddings/oleObject3.bin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tags" Target="../tags/tag7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oleObject" Target="../embeddings/oleObject5.bin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Relationship Id="rId3" Type="http://schemas.openxmlformats.org/officeDocument/2006/relationships/tags" Target="../tags/tag88.xml"/><Relationship Id="rId22" Type="http://schemas.openxmlformats.org/officeDocument/2006/relationships/vmlDrawing" Target="../drawings/vmlDrawing2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30.wmf"/><Relationship Id="rId2" Type="http://schemas.openxmlformats.org/officeDocument/2006/relationships/tags" Target="../tags/tag87.xml"/><Relationship Id="rId19" Type="http://schemas.openxmlformats.org/officeDocument/2006/relationships/oleObject" Target="../embeddings/oleObject8.bin"/><Relationship Id="rId18" Type="http://schemas.openxmlformats.org/officeDocument/2006/relationships/tags" Target="../tags/tag95.xml"/><Relationship Id="rId17" Type="http://schemas.openxmlformats.org/officeDocument/2006/relationships/image" Target="../media/image29.wmf"/><Relationship Id="rId16" Type="http://schemas.openxmlformats.org/officeDocument/2006/relationships/oleObject" Target="../embeddings/oleObject7.bin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image" Target="../media/image28.wmf"/><Relationship Id="rId12" Type="http://schemas.openxmlformats.org/officeDocument/2006/relationships/oleObject" Target="../embeddings/oleObject6.bin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wmf"/><Relationship Id="rId8" Type="http://schemas.openxmlformats.org/officeDocument/2006/relationships/oleObject" Target="../embeddings/oleObject10.bin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image" Target="../media/image31.wmf"/><Relationship Id="rId3" Type="http://schemas.openxmlformats.org/officeDocument/2006/relationships/oleObject" Target="../embeddings/oleObject9.bin"/><Relationship Id="rId2" Type="http://schemas.openxmlformats.org/officeDocument/2006/relationships/tags" Target="../tags/tag97.xml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34.wmf"/><Relationship Id="rId2" Type="http://schemas.openxmlformats.org/officeDocument/2006/relationships/oleObject" Target="../embeddings/oleObject11.bin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34.wmf"/><Relationship Id="rId2" Type="http://schemas.openxmlformats.org/officeDocument/2006/relationships/oleObject" Target="../embeddings/oleObject13.bin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wmf"/><Relationship Id="rId1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wmf"/><Relationship Id="rId3" Type="http://schemas.openxmlformats.org/officeDocument/2006/relationships/oleObject" Target="../embeddings/oleObject17.bin"/><Relationship Id="rId2" Type="http://schemas.openxmlformats.org/officeDocument/2006/relationships/tags" Target="../tags/tag106.xml"/><Relationship Id="rId1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9.bin"/><Relationship Id="rId4" Type="http://schemas.openxmlformats.org/officeDocument/2006/relationships/tags" Target="../tags/tag108.xml"/><Relationship Id="rId3" Type="http://schemas.openxmlformats.org/officeDocument/2006/relationships/image" Target="../media/image41.wmf"/><Relationship Id="rId2" Type="http://schemas.openxmlformats.org/officeDocument/2006/relationships/oleObject" Target="../embeddings/oleObject18.bin"/><Relationship Id="rId1" Type="http://schemas.openxmlformats.org/officeDocument/2006/relationships/tags" Target="../tags/tag10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0.bin"/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33.xml"/><Relationship Id="rId2" Type="http://schemas.openxmlformats.org/officeDocument/2006/relationships/tags" Target="../tags/tag115.xml"/><Relationship Id="rId19" Type="http://schemas.openxmlformats.org/officeDocument/2006/relationships/tags" Target="../tags/tag132.xml"/><Relationship Id="rId18" Type="http://schemas.openxmlformats.org/officeDocument/2006/relationships/tags" Target="../tags/tag131.xml"/><Relationship Id="rId17" Type="http://schemas.openxmlformats.org/officeDocument/2006/relationships/tags" Target="../tags/tag130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tags" Target="../tags/tag11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6.webp"/><Relationship Id="rId27" Type="http://schemas.openxmlformats.org/officeDocument/2006/relationships/tags" Target="../tags/tag42.xml"/><Relationship Id="rId26" Type="http://schemas.openxmlformats.org/officeDocument/2006/relationships/tags" Target="../tags/tag41.xml"/><Relationship Id="rId25" Type="http://schemas.openxmlformats.org/officeDocument/2006/relationships/tags" Target="../tags/tag40.xml"/><Relationship Id="rId24" Type="http://schemas.openxmlformats.org/officeDocument/2006/relationships/tags" Target="../tags/tag39.xml"/><Relationship Id="rId23" Type="http://schemas.openxmlformats.org/officeDocument/2006/relationships/tags" Target="../tags/tag38.xml"/><Relationship Id="rId22" Type="http://schemas.openxmlformats.org/officeDocument/2006/relationships/tags" Target="../tags/tag37.xml"/><Relationship Id="rId21" Type="http://schemas.openxmlformats.org/officeDocument/2006/relationships/tags" Target="../tags/tag36.xml"/><Relationship Id="rId20" Type="http://schemas.openxmlformats.org/officeDocument/2006/relationships/image" Target="../media/image5.png"/><Relationship Id="rId2" Type="http://schemas.openxmlformats.org/officeDocument/2006/relationships/tags" Target="../tags/tag19.xml"/><Relationship Id="rId19" Type="http://schemas.openxmlformats.org/officeDocument/2006/relationships/tags" Target="../tags/tag35.xml"/><Relationship Id="rId18" Type="http://schemas.openxmlformats.org/officeDocument/2006/relationships/tags" Target="../tags/tag34.xml"/><Relationship Id="rId17" Type="http://schemas.openxmlformats.org/officeDocument/2006/relationships/image" Target="../media/image4.png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77.xml"/><Relationship Id="rId26" Type="http://schemas.openxmlformats.org/officeDocument/2006/relationships/image" Target="../media/image9.jpeg"/><Relationship Id="rId25" Type="http://schemas.openxmlformats.org/officeDocument/2006/relationships/tags" Target="../tags/tag76.xml"/><Relationship Id="rId24" Type="http://schemas.openxmlformats.org/officeDocument/2006/relationships/tags" Target="../tags/tag75.xml"/><Relationship Id="rId23" Type="http://schemas.openxmlformats.org/officeDocument/2006/relationships/image" Target="../media/image8.jpeg"/><Relationship Id="rId22" Type="http://schemas.openxmlformats.org/officeDocument/2006/relationships/tags" Target="../tags/tag74.xml"/><Relationship Id="rId21" Type="http://schemas.openxmlformats.org/officeDocument/2006/relationships/tags" Target="../tags/tag73.xml"/><Relationship Id="rId20" Type="http://schemas.openxmlformats.org/officeDocument/2006/relationships/image" Target="../media/image7.jpeg"/><Relationship Id="rId2" Type="http://schemas.openxmlformats.org/officeDocument/2006/relationships/tags" Target="../tags/tag55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3415" y="1564005"/>
            <a:ext cx="8175625" cy="130556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PV-Powered EV Charging in Zero-Carbon Communities: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Subsidy Effects and Chaotic Dynamics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Yuxin Liu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"/>
          </p:nvPr>
        </p:nvSpPr>
        <p:spPr>
          <a:xfrm>
            <a:off x="653415" y="3627120"/>
            <a:ext cx="5760085" cy="593725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College of Management and Economics of Tianjin University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Scenario Description</a:t>
            </a:r>
            <a:endParaRPr lang="zh-CN" altLang="en-US"/>
          </a:p>
        </p:txBody>
      </p:sp>
      <p:pic>
        <p:nvPicPr>
          <p:cNvPr id="98" name="图片 97" descr="太阳能板太阳能发电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72061" y="3746731"/>
            <a:ext cx="639694" cy="762641"/>
          </a:xfrm>
          <a:prstGeom prst="rect">
            <a:avLst/>
          </a:prstGeom>
        </p:spPr>
      </p:pic>
      <p:pic>
        <p:nvPicPr>
          <p:cNvPr id="8" name="图片 7" descr="供应商管理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645" y="3721100"/>
            <a:ext cx="774700" cy="825500"/>
          </a:xfrm>
          <a:prstGeom prst="rect">
            <a:avLst/>
          </a:prstGeom>
        </p:spPr>
      </p:pic>
      <p:pic>
        <p:nvPicPr>
          <p:cNvPr id="101" name="图片 100" descr="房子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7580" y="5142230"/>
            <a:ext cx="1184275" cy="11842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01040" y="1490980"/>
            <a:ext cx="2409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Scenario </a:t>
            </a:r>
            <a:r>
              <a:rPr lang="en-US" altLang="zh-CN" sz="2800" b="1" i="1"/>
              <a:t>BN</a:t>
            </a:r>
            <a:endParaRPr lang="en-US" altLang="zh-CN" sz="2800" b="1" i="1"/>
          </a:p>
        </p:txBody>
      </p:sp>
      <p:cxnSp>
        <p:nvCxnSpPr>
          <p:cNvPr id="10" name="直接箭头连接符 9"/>
          <p:cNvCxnSpPr>
            <a:stCxn id="8" idx="3"/>
            <a:endCxn id="98" idx="1"/>
          </p:cNvCxnSpPr>
          <p:nvPr/>
        </p:nvCxnSpPr>
        <p:spPr>
          <a:xfrm flipV="1">
            <a:off x="1998345" y="4128135"/>
            <a:ext cx="473710" cy="5715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endCxn id="101" idx="0"/>
          </p:cNvCxnSpPr>
          <p:nvPr/>
        </p:nvCxnSpPr>
        <p:spPr>
          <a:xfrm flipH="1">
            <a:off x="2820035" y="4464050"/>
            <a:ext cx="2540" cy="6781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2" name="图片 11" descr="太阳能板太阳能发电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79851" y="3829281"/>
            <a:ext cx="639694" cy="762641"/>
          </a:xfrm>
          <a:prstGeom prst="rect">
            <a:avLst/>
          </a:prstGeom>
        </p:spPr>
      </p:pic>
      <p:pic>
        <p:nvPicPr>
          <p:cNvPr id="13" name="图片 12" descr="供应商管理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1435" y="3796030"/>
            <a:ext cx="774700" cy="825500"/>
          </a:xfrm>
          <a:prstGeom prst="rect">
            <a:avLst/>
          </a:prstGeom>
        </p:spPr>
      </p:pic>
      <p:pic>
        <p:nvPicPr>
          <p:cNvPr id="14" name="图片 13" descr="房子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5370" y="5224780"/>
            <a:ext cx="1184275" cy="11842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608830" y="1490980"/>
            <a:ext cx="2194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Scenario </a:t>
            </a:r>
            <a:r>
              <a:rPr lang="en-US" altLang="zh-CN" sz="2800" b="1" i="1"/>
              <a:t>B</a:t>
            </a:r>
            <a:endParaRPr lang="en-US" altLang="zh-CN" sz="2800" b="1" i="1"/>
          </a:p>
        </p:txBody>
      </p:sp>
      <p:cxnSp>
        <p:nvCxnSpPr>
          <p:cNvPr id="16" name="直接箭头连接符 15"/>
          <p:cNvCxnSpPr>
            <a:stCxn id="13" idx="3"/>
            <a:endCxn id="12" idx="1"/>
          </p:cNvCxnSpPr>
          <p:nvPr/>
        </p:nvCxnSpPr>
        <p:spPr>
          <a:xfrm>
            <a:off x="5906135" y="4208780"/>
            <a:ext cx="473710" cy="1905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14" idx="0"/>
          </p:cNvCxnSpPr>
          <p:nvPr/>
        </p:nvCxnSpPr>
        <p:spPr>
          <a:xfrm flipH="1">
            <a:off x="6727825" y="4546600"/>
            <a:ext cx="2540" cy="6781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8" name="https://photo-static-api.fotomore.com/creative/vcg/400/new/VCG41N1430276243.jpg" descr="高压电网的配套。公用事业电力传输网络的矢量图。电力线孤立在白色背景上。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055" y="2155190"/>
            <a:ext cx="1341120" cy="1273810"/>
          </a:xfrm>
          <a:prstGeom prst="rect">
            <a:avLst/>
          </a:prstGeom>
        </p:spPr>
      </p:pic>
      <p:cxnSp>
        <p:nvCxnSpPr>
          <p:cNvPr id="19" name="直接箭头连接符 18"/>
          <p:cNvCxnSpPr>
            <a:stCxn id="12" idx="0"/>
            <a:endCxn id="18" idx="2"/>
          </p:cNvCxnSpPr>
          <p:nvPr/>
        </p:nvCxnSpPr>
        <p:spPr>
          <a:xfrm flipH="1" flipV="1">
            <a:off x="6698615" y="3429000"/>
            <a:ext cx="1270" cy="4000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0" name="图片 19" descr="太阳能板太阳能发电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69736" y="2857096"/>
            <a:ext cx="639694" cy="762641"/>
          </a:xfrm>
          <a:prstGeom prst="rect">
            <a:avLst/>
          </a:prstGeom>
        </p:spPr>
      </p:pic>
      <p:pic>
        <p:nvPicPr>
          <p:cNvPr id="21" name="图片 20" descr="供应商管理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2280" y="4730115"/>
            <a:ext cx="513080" cy="546735"/>
          </a:xfrm>
          <a:prstGeom prst="rect">
            <a:avLst/>
          </a:prstGeom>
        </p:spPr>
      </p:pic>
      <p:pic>
        <p:nvPicPr>
          <p:cNvPr id="22" name="图片 21" descr="房子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5915" y="3747135"/>
            <a:ext cx="843915" cy="843915"/>
          </a:xfrm>
          <a:prstGeom prst="rect">
            <a:avLst/>
          </a:prstGeom>
        </p:spPr>
      </p:pic>
      <p:pic>
        <p:nvPicPr>
          <p:cNvPr id="25" name="https://photo-static-api.fotomore.com/creative/vcg/400/new/VCG41N1430276243.jpg" descr="高压电网的配套。公用事业电力传输网络的矢量图。电力线孤立在白色背景上。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7470" y="1680845"/>
            <a:ext cx="1155700" cy="1097280"/>
          </a:xfrm>
          <a:prstGeom prst="rect">
            <a:avLst/>
          </a:prstGeom>
        </p:spPr>
      </p:pic>
      <p:cxnSp>
        <p:nvCxnSpPr>
          <p:cNvPr id="27" name="直接箭头连接符 26"/>
          <p:cNvCxnSpPr/>
          <p:nvPr/>
        </p:nvCxnSpPr>
        <p:spPr>
          <a:xfrm>
            <a:off x="9385935" y="5773420"/>
            <a:ext cx="473710" cy="1905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9391650" y="6271895"/>
            <a:ext cx="473710" cy="1905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0123170" y="2045335"/>
            <a:ext cx="1543685" cy="35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90"/>
              <a:t>Grid utility</a:t>
            </a:r>
            <a:endParaRPr lang="en-US" altLang="zh-CN" sz="1690" i="1"/>
          </a:p>
        </p:txBody>
      </p:sp>
      <p:sp>
        <p:nvSpPr>
          <p:cNvPr id="30" name="文本框 29"/>
          <p:cNvSpPr txBox="1"/>
          <p:nvPr/>
        </p:nvSpPr>
        <p:spPr>
          <a:xfrm>
            <a:off x="10155555" y="3169920"/>
            <a:ext cx="1543685" cy="35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90"/>
              <a:t>ZCC Operator</a:t>
            </a:r>
            <a:endParaRPr lang="en-US" altLang="zh-CN" sz="1690" i="1"/>
          </a:p>
        </p:txBody>
      </p:sp>
      <p:sp>
        <p:nvSpPr>
          <p:cNvPr id="31" name="文本框 30"/>
          <p:cNvSpPr txBox="1"/>
          <p:nvPr/>
        </p:nvSpPr>
        <p:spPr>
          <a:xfrm>
            <a:off x="10155555" y="3956050"/>
            <a:ext cx="1543685" cy="35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90"/>
              <a:t>Local Loads</a:t>
            </a:r>
            <a:endParaRPr lang="en-US" altLang="zh-CN" sz="1690" i="1"/>
          </a:p>
        </p:txBody>
      </p:sp>
      <p:sp>
        <p:nvSpPr>
          <p:cNvPr id="32" name="文本框 31"/>
          <p:cNvSpPr txBox="1"/>
          <p:nvPr/>
        </p:nvSpPr>
        <p:spPr>
          <a:xfrm>
            <a:off x="10155555" y="4794250"/>
            <a:ext cx="1543685" cy="35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90"/>
              <a:t>PV Supplier</a:t>
            </a:r>
            <a:endParaRPr lang="en-US" altLang="zh-CN" sz="1690" i="1"/>
          </a:p>
        </p:txBody>
      </p:sp>
      <p:sp>
        <p:nvSpPr>
          <p:cNvPr id="33" name="文本框 32"/>
          <p:cNvSpPr txBox="1"/>
          <p:nvPr/>
        </p:nvSpPr>
        <p:spPr>
          <a:xfrm>
            <a:off x="10143490" y="5632450"/>
            <a:ext cx="1543685" cy="35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90"/>
              <a:t>Material Flow</a:t>
            </a:r>
            <a:endParaRPr lang="en-US" altLang="zh-CN" sz="1690" i="1"/>
          </a:p>
        </p:txBody>
      </p:sp>
      <p:sp>
        <p:nvSpPr>
          <p:cNvPr id="34" name="文本框 33"/>
          <p:cNvSpPr txBox="1"/>
          <p:nvPr/>
        </p:nvSpPr>
        <p:spPr>
          <a:xfrm>
            <a:off x="10155555" y="6097905"/>
            <a:ext cx="1664970" cy="35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90"/>
              <a:t>Electricity Flow</a:t>
            </a:r>
            <a:endParaRPr lang="en-US" altLang="zh-CN" sz="1690" i="1"/>
          </a:p>
        </p:txBody>
      </p:sp>
      <p:sp>
        <p:nvSpPr>
          <p:cNvPr id="35" name="矩形 34"/>
          <p:cNvSpPr/>
          <p:nvPr/>
        </p:nvSpPr>
        <p:spPr>
          <a:xfrm>
            <a:off x="8696960" y="1739265"/>
            <a:ext cx="3320415" cy="481838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Scenario Description</a:t>
            </a:r>
            <a:endParaRPr lang="zh-CN" altLang="en-US"/>
          </a:p>
        </p:txBody>
      </p:sp>
      <p:pic>
        <p:nvPicPr>
          <p:cNvPr id="98" name="图片 97" descr="太阳能板太阳能发电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10721" y="3746731"/>
            <a:ext cx="639694" cy="762641"/>
          </a:xfrm>
          <a:prstGeom prst="rect">
            <a:avLst/>
          </a:prstGeom>
        </p:spPr>
      </p:pic>
      <p:pic>
        <p:nvPicPr>
          <p:cNvPr id="8" name="图片 7" descr="供应商管理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305" y="3721100"/>
            <a:ext cx="774700" cy="825500"/>
          </a:xfrm>
          <a:prstGeom prst="rect">
            <a:avLst/>
          </a:prstGeom>
        </p:spPr>
      </p:pic>
      <p:pic>
        <p:nvPicPr>
          <p:cNvPr id="101" name="图片 100" descr="房子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6240" y="5142230"/>
            <a:ext cx="1184275" cy="11842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9700" y="1490980"/>
            <a:ext cx="2710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Scenario GEN</a:t>
            </a:r>
            <a:endParaRPr lang="en-US" altLang="zh-CN" sz="2800" b="1" i="1"/>
          </a:p>
        </p:txBody>
      </p:sp>
      <p:cxnSp>
        <p:nvCxnSpPr>
          <p:cNvPr id="10" name="直接箭头连接符 9"/>
          <p:cNvCxnSpPr>
            <a:stCxn id="8" idx="3"/>
            <a:endCxn id="98" idx="1"/>
          </p:cNvCxnSpPr>
          <p:nvPr/>
        </p:nvCxnSpPr>
        <p:spPr>
          <a:xfrm flipV="1">
            <a:off x="1437005" y="4128135"/>
            <a:ext cx="473710" cy="5715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endCxn id="101" idx="0"/>
          </p:cNvCxnSpPr>
          <p:nvPr/>
        </p:nvCxnSpPr>
        <p:spPr>
          <a:xfrm flipH="1">
            <a:off x="2258695" y="4464050"/>
            <a:ext cx="2540" cy="6781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2" name="图片 11" descr="太阳能板太阳能发电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18511" y="3829281"/>
            <a:ext cx="639694" cy="762641"/>
          </a:xfrm>
          <a:prstGeom prst="rect">
            <a:avLst/>
          </a:prstGeom>
        </p:spPr>
      </p:pic>
      <p:pic>
        <p:nvPicPr>
          <p:cNvPr id="13" name="图片 12" descr="供应商管理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0095" y="3796030"/>
            <a:ext cx="774700" cy="825500"/>
          </a:xfrm>
          <a:prstGeom prst="rect">
            <a:avLst/>
          </a:prstGeom>
        </p:spPr>
      </p:pic>
      <p:pic>
        <p:nvPicPr>
          <p:cNvPr id="14" name="图片 13" descr="房子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4030" y="5224780"/>
            <a:ext cx="1184275" cy="11842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397375" y="1511300"/>
            <a:ext cx="3286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Scenario GE/GEM</a:t>
            </a:r>
            <a:endParaRPr lang="en-US" altLang="zh-CN" sz="2800" b="1" i="1"/>
          </a:p>
        </p:txBody>
      </p:sp>
      <p:cxnSp>
        <p:nvCxnSpPr>
          <p:cNvPr id="16" name="直接箭头连接符 15"/>
          <p:cNvCxnSpPr>
            <a:stCxn id="13" idx="3"/>
            <a:endCxn id="12" idx="1"/>
          </p:cNvCxnSpPr>
          <p:nvPr/>
        </p:nvCxnSpPr>
        <p:spPr>
          <a:xfrm>
            <a:off x="5344795" y="4208780"/>
            <a:ext cx="473710" cy="1905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14" idx="0"/>
          </p:cNvCxnSpPr>
          <p:nvPr/>
        </p:nvCxnSpPr>
        <p:spPr>
          <a:xfrm flipH="1">
            <a:off x="6166485" y="4546600"/>
            <a:ext cx="2540" cy="6781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8" name="https://photo-static-api.fotomore.com/creative/vcg/400/new/VCG41N1430276243.jpg" descr="高压电网的配套。公用事业电力传输网络的矢量图。电力线孤立在白色背景上。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6715" y="2155190"/>
            <a:ext cx="1341120" cy="1273810"/>
          </a:xfrm>
          <a:prstGeom prst="rect">
            <a:avLst/>
          </a:prstGeom>
        </p:spPr>
      </p:pic>
      <p:cxnSp>
        <p:nvCxnSpPr>
          <p:cNvPr id="19" name="直接箭头连接符 18"/>
          <p:cNvCxnSpPr>
            <a:stCxn id="12" idx="0"/>
            <a:endCxn id="18" idx="2"/>
          </p:cNvCxnSpPr>
          <p:nvPr/>
        </p:nvCxnSpPr>
        <p:spPr>
          <a:xfrm flipH="1" flipV="1">
            <a:off x="6137275" y="3429000"/>
            <a:ext cx="1270" cy="4000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0" name="图片 19" descr="太阳能板太阳能发电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69736" y="2386561"/>
            <a:ext cx="639694" cy="762641"/>
          </a:xfrm>
          <a:prstGeom prst="rect">
            <a:avLst/>
          </a:prstGeom>
        </p:spPr>
      </p:pic>
      <p:pic>
        <p:nvPicPr>
          <p:cNvPr id="21" name="图片 20" descr="供应商管理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2280" y="4259580"/>
            <a:ext cx="513080" cy="546735"/>
          </a:xfrm>
          <a:prstGeom prst="rect">
            <a:avLst/>
          </a:prstGeom>
        </p:spPr>
      </p:pic>
      <p:pic>
        <p:nvPicPr>
          <p:cNvPr id="22" name="图片 21" descr="房子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5915" y="3276600"/>
            <a:ext cx="843915" cy="843915"/>
          </a:xfrm>
          <a:prstGeom prst="rect">
            <a:avLst/>
          </a:prstGeom>
        </p:spPr>
      </p:pic>
      <p:pic>
        <p:nvPicPr>
          <p:cNvPr id="25" name="https://photo-static-api.fotomore.com/creative/vcg/400/new/VCG41N1430276243.jpg" descr="高压电网的配套。公用事业电力传输网络的矢量图。电力线孤立在白色背景上。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7470" y="1210310"/>
            <a:ext cx="1155700" cy="1097280"/>
          </a:xfrm>
          <a:prstGeom prst="rect">
            <a:avLst/>
          </a:prstGeom>
        </p:spPr>
      </p:pic>
      <p:cxnSp>
        <p:nvCxnSpPr>
          <p:cNvPr id="27" name="直接箭头连接符 26"/>
          <p:cNvCxnSpPr/>
          <p:nvPr/>
        </p:nvCxnSpPr>
        <p:spPr>
          <a:xfrm>
            <a:off x="9385935" y="5897245"/>
            <a:ext cx="473710" cy="1905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9391650" y="6395720"/>
            <a:ext cx="473710" cy="1905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0123170" y="1574800"/>
            <a:ext cx="1543685" cy="35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90"/>
              <a:t>Grid utility</a:t>
            </a:r>
            <a:endParaRPr lang="en-US" altLang="zh-CN" sz="1690" i="1"/>
          </a:p>
        </p:txBody>
      </p:sp>
      <p:sp>
        <p:nvSpPr>
          <p:cNvPr id="30" name="文本框 29"/>
          <p:cNvSpPr txBox="1"/>
          <p:nvPr/>
        </p:nvSpPr>
        <p:spPr>
          <a:xfrm>
            <a:off x="10155555" y="2699385"/>
            <a:ext cx="1543685" cy="35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90"/>
              <a:t>ZCC Operator</a:t>
            </a:r>
            <a:endParaRPr lang="en-US" altLang="zh-CN" sz="1690" i="1"/>
          </a:p>
        </p:txBody>
      </p:sp>
      <p:sp>
        <p:nvSpPr>
          <p:cNvPr id="31" name="文本框 30"/>
          <p:cNvSpPr txBox="1"/>
          <p:nvPr/>
        </p:nvSpPr>
        <p:spPr>
          <a:xfrm>
            <a:off x="10155555" y="3485515"/>
            <a:ext cx="1543685" cy="35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90"/>
              <a:t>Local Loads</a:t>
            </a:r>
            <a:endParaRPr lang="en-US" altLang="zh-CN" sz="1690" i="1"/>
          </a:p>
        </p:txBody>
      </p:sp>
      <p:sp>
        <p:nvSpPr>
          <p:cNvPr id="32" name="文本框 31"/>
          <p:cNvSpPr txBox="1"/>
          <p:nvPr/>
        </p:nvSpPr>
        <p:spPr>
          <a:xfrm>
            <a:off x="10155555" y="4323715"/>
            <a:ext cx="1543685" cy="35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90"/>
              <a:t>PV Supvplier</a:t>
            </a:r>
            <a:endParaRPr lang="en-US" altLang="zh-CN" sz="1690" i="1"/>
          </a:p>
        </p:txBody>
      </p:sp>
      <p:sp>
        <p:nvSpPr>
          <p:cNvPr id="33" name="文本框 32"/>
          <p:cNvSpPr txBox="1"/>
          <p:nvPr/>
        </p:nvSpPr>
        <p:spPr>
          <a:xfrm>
            <a:off x="10143490" y="5756275"/>
            <a:ext cx="1543685" cy="35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90"/>
              <a:t>Material Flow</a:t>
            </a:r>
            <a:endParaRPr lang="en-US" altLang="zh-CN" sz="1690" i="1"/>
          </a:p>
        </p:txBody>
      </p:sp>
      <p:sp>
        <p:nvSpPr>
          <p:cNvPr id="34" name="文本框 33"/>
          <p:cNvSpPr txBox="1"/>
          <p:nvPr/>
        </p:nvSpPr>
        <p:spPr>
          <a:xfrm>
            <a:off x="10155555" y="6221730"/>
            <a:ext cx="1664970" cy="35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90"/>
              <a:t>Electricity Flow</a:t>
            </a:r>
            <a:endParaRPr lang="en-US" altLang="zh-CN" sz="1690" i="1"/>
          </a:p>
        </p:txBody>
      </p:sp>
      <p:sp>
        <p:nvSpPr>
          <p:cNvPr id="35" name="矩形 34"/>
          <p:cNvSpPr/>
          <p:nvPr/>
        </p:nvSpPr>
        <p:spPr>
          <a:xfrm>
            <a:off x="8696960" y="1145540"/>
            <a:ext cx="3320415" cy="554291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8" name="图片 167" descr="充电箱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3700" y="3665855"/>
            <a:ext cx="914400" cy="914400"/>
          </a:xfrm>
          <a:prstGeom prst="rect">
            <a:avLst/>
          </a:prstGeom>
        </p:spPr>
      </p:pic>
      <p:cxnSp>
        <p:nvCxnSpPr>
          <p:cNvPr id="5" name="直接箭头连接符 4"/>
          <p:cNvCxnSpPr>
            <a:stCxn id="98" idx="3"/>
            <a:endCxn id="168" idx="1"/>
          </p:cNvCxnSpPr>
          <p:nvPr/>
        </p:nvCxnSpPr>
        <p:spPr>
          <a:xfrm flipV="1">
            <a:off x="2550160" y="4123055"/>
            <a:ext cx="383540" cy="5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 descr="充电箱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4190" y="3747135"/>
            <a:ext cx="914400" cy="914400"/>
          </a:xfrm>
          <a:prstGeom prst="rect">
            <a:avLst/>
          </a:prstGeom>
        </p:spPr>
      </p:pic>
      <p:cxnSp>
        <p:nvCxnSpPr>
          <p:cNvPr id="7" name="直接箭头连接符 6"/>
          <p:cNvCxnSpPr>
            <a:stCxn id="12" idx="3"/>
            <a:endCxn id="6" idx="1"/>
          </p:cNvCxnSpPr>
          <p:nvPr/>
        </p:nvCxnSpPr>
        <p:spPr>
          <a:xfrm flipV="1">
            <a:off x="6457950" y="4204335"/>
            <a:ext cx="396240" cy="6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3" name="图片 22" descr="充电箱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91650" y="4996180"/>
            <a:ext cx="587375" cy="58737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0158730" y="5107305"/>
            <a:ext cx="1675130" cy="35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90"/>
              <a:t>Charging Piles</a:t>
            </a:r>
            <a:endParaRPr lang="en-US" altLang="zh-CN" sz="1690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Models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660" y="718185"/>
            <a:ext cx="9161145" cy="60229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Models</a:t>
            </a:r>
            <a:endParaRPr lang="zh-CN" altLang="en-US"/>
          </a:p>
        </p:txBody>
      </p:sp>
      <p:sp>
        <p:nvSpPr>
          <p:cNvPr id="13321" name="矩形 18"/>
          <p:cNvSpPr/>
          <p:nvPr>
            <p:custDataLst>
              <p:tags r:id="rId1"/>
            </p:custDataLst>
          </p:nvPr>
        </p:nvSpPr>
        <p:spPr>
          <a:xfrm>
            <a:off x="608648" y="1844358"/>
            <a:ext cx="8280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s-E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profit decision model of </a:t>
            </a:r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ZCC operator: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01040" y="3220720"/>
            <a:ext cx="2409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Scenario </a:t>
            </a:r>
            <a:r>
              <a:rPr lang="en-US" altLang="zh-CN" sz="2800" b="1" i="1"/>
              <a:t>B</a:t>
            </a:r>
            <a:endParaRPr lang="en-US" altLang="zh-CN" sz="2800" b="1" i="1"/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815465" y="2334895"/>
          <a:ext cx="6064250" cy="89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4" imgW="2667000" imgH="393700" progId="Equation.KSEE3">
                  <p:embed/>
                </p:oleObj>
              </mc:Choice>
              <mc:Fallback>
                <p:oleObj name="" r:id="rId4" imgW="26670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5465" y="2334895"/>
                        <a:ext cx="6064250" cy="894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815148" y="5546090"/>
          <a:ext cx="5977255" cy="89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7" imgW="2628900" imgH="393700" progId="Equation.KSEE3">
                  <p:embed/>
                </p:oleObj>
              </mc:Choice>
              <mc:Fallback>
                <p:oleObj name="" r:id="rId7" imgW="26289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15148" y="5546090"/>
                        <a:ext cx="5977255" cy="894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8"/>
          <p:cNvSpPr/>
          <p:nvPr>
            <p:custDataLst>
              <p:tags r:id="rId9"/>
            </p:custDataLst>
          </p:nvPr>
        </p:nvSpPr>
        <p:spPr>
          <a:xfrm>
            <a:off x="608648" y="4967288"/>
            <a:ext cx="8280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s-E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profit decision model of </a:t>
            </a:r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ZCC operator: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701040" y="971550"/>
            <a:ext cx="2409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Scenario </a:t>
            </a:r>
            <a:r>
              <a:rPr lang="en-US" altLang="zh-CN" sz="2800" b="1" i="1"/>
              <a:t>BN</a:t>
            </a:r>
            <a:endParaRPr lang="en-US" altLang="zh-CN" sz="2800" b="1" i="1"/>
          </a:p>
        </p:txBody>
      </p:sp>
      <p:sp>
        <p:nvSpPr>
          <p:cNvPr id="16" name="矩形 18"/>
          <p:cNvSpPr/>
          <p:nvPr>
            <p:custDataLst>
              <p:tags r:id="rId11"/>
            </p:custDataLst>
          </p:nvPr>
        </p:nvSpPr>
        <p:spPr>
          <a:xfrm>
            <a:off x="643255" y="3831590"/>
            <a:ext cx="107353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 into the utility grid = </a:t>
            </a:r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PV generation - </a:t>
            </a:r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loads  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2010728" y="4264343"/>
          <a:ext cx="225361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3" imgW="990600" imgH="254000" progId="Equation.KSEE3">
                  <p:embed/>
                </p:oleObj>
              </mc:Choice>
              <mc:Fallback>
                <p:oleObj name="" r:id="rId13" imgW="9906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10728" y="4264343"/>
                        <a:ext cx="2253615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Models</a:t>
            </a:r>
            <a:endParaRPr lang="zh-CN" altLang="en-US"/>
          </a:p>
        </p:txBody>
      </p:sp>
      <p:sp>
        <p:nvSpPr>
          <p:cNvPr id="13321" name="矩形 18"/>
          <p:cNvSpPr/>
          <p:nvPr>
            <p:custDataLst>
              <p:tags r:id="rId1"/>
            </p:custDataLst>
          </p:nvPr>
        </p:nvSpPr>
        <p:spPr>
          <a:xfrm>
            <a:off x="473393" y="4805998"/>
            <a:ext cx="8280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s-E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profit decision model of </a:t>
            </a:r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ZCC operator: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368935" y="2447925"/>
            <a:ext cx="3798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Scenario </a:t>
            </a:r>
            <a:r>
              <a:rPr lang="en-US" altLang="zh-CN" sz="2800" b="1" i="1"/>
              <a:t>GE/GEM</a:t>
            </a:r>
            <a:endParaRPr lang="en-US" altLang="zh-CN" sz="2800" b="1" i="1"/>
          </a:p>
        </p:txBody>
      </p:sp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351598" y="5437505"/>
          <a:ext cx="8491855" cy="1327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4" imgW="3733800" imgH="584200" progId="Equation.KSEE3">
                  <p:embed/>
                </p:oleObj>
              </mc:Choice>
              <mc:Fallback>
                <p:oleObj name="" r:id="rId4" imgW="3733800" imgH="584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1598" y="5437505"/>
                        <a:ext cx="8491855" cy="1327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18"/>
          <p:cNvSpPr/>
          <p:nvPr>
            <p:custDataLst>
              <p:tags r:id="rId6"/>
            </p:custDataLst>
          </p:nvPr>
        </p:nvSpPr>
        <p:spPr>
          <a:xfrm>
            <a:off x="421005" y="3753485"/>
            <a:ext cx="107353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 into the utility grid = </a:t>
            </a:r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PV generation - </a:t>
            </a:r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loads - Supply for charging piles 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825501" y="4297998"/>
          <a:ext cx="53149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8" imgW="2336800" imgH="254000" progId="Equation.KSEE3">
                  <p:embed/>
                </p:oleObj>
              </mc:Choice>
              <mc:Fallback>
                <p:oleObj name="" r:id="rId8" imgW="23368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5501" y="4297998"/>
                        <a:ext cx="53149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8"/>
          <p:cNvSpPr/>
          <p:nvPr>
            <p:custDataLst>
              <p:tags r:id="rId10"/>
            </p:custDataLst>
          </p:nvPr>
        </p:nvSpPr>
        <p:spPr>
          <a:xfrm>
            <a:off x="368935" y="1066800"/>
            <a:ext cx="107353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demand functions for EV charging in Scenario GE/GEN/GEM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334136" y="1623695"/>
          <a:ext cx="450723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2" imgW="1981200" imgH="241300" progId="Equation.KSEE3">
                  <p:embed/>
                </p:oleObj>
              </mc:Choice>
              <mc:Fallback>
                <p:oleObj name="" r:id="rId12" imgW="19812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34136" y="1623695"/>
                        <a:ext cx="450723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18"/>
          <p:cNvSpPr/>
          <p:nvPr>
            <p:custDataLst>
              <p:tags r:id="rId14"/>
            </p:custDataLst>
          </p:nvPr>
        </p:nvSpPr>
        <p:spPr>
          <a:xfrm>
            <a:off x="473710" y="3099435"/>
            <a:ext cx="107353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               , Then Scenario GE is transformed to GEM, where                  . 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875031" y="3005455"/>
          <a:ext cx="118491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6" imgW="520700" imgH="241300" progId="Equation.KSEE3">
                  <p:embed/>
                </p:oleObj>
              </mc:Choice>
              <mc:Fallback>
                <p:oleObj name="" r:id="rId16" imgW="5207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75031" y="3005455"/>
                        <a:ext cx="118491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8297546" y="3010535"/>
          <a:ext cx="13589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9" imgW="596900" imgH="241300" progId="Equation.KSEE3">
                  <p:embed/>
                </p:oleObj>
              </mc:Choice>
              <mc:Fallback>
                <p:oleObj name="" r:id="rId19" imgW="5969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297546" y="3010535"/>
                        <a:ext cx="135890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Models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01040" y="1447165"/>
            <a:ext cx="2845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Scenario </a:t>
            </a:r>
            <a:r>
              <a:rPr lang="en-US" altLang="zh-CN" sz="2800" b="1" i="1"/>
              <a:t>GEN</a:t>
            </a:r>
            <a:endParaRPr lang="en-US" altLang="zh-CN" sz="2800" b="1" i="1"/>
          </a:p>
        </p:txBody>
      </p: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32890" y="3929380"/>
          <a:ext cx="9126220" cy="89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3" imgW="4013200" imgH="393700" progId="Equation.KSEE3">
                  <p:embed/>
                </p:oleObj>
              </mc:Choice>
              <mc:Fallback>
                <p:oleObj name="" r:id="rId3" imgW="40132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890" y="3929380"/>
                        <a:ext cx="9126220" cy="894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8"/>
          <p:cNvSpPr/>
          <p:nvPr>
            <p:custDataLst>
              <p:tags r:id="rId5"/>
            </p:custDataLst>
          </p:nvPr>
        </p:nvSpPr>
        <p:spPr>
          <a:xfrm>
            <a:off x="795973" y="3360103"/>
            <a:ext cx="8280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s-E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profit decision model of </a:t>
            </a:r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ZCC operator: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矩形 18"/>
          <p:cNvSpPr/>
          <p:nvPr>
            <p:custDataLst>
              <p:tags r:id="rId6"/>
            </p:custDataLst>
          </p:nvPr>
        </p:nvSpPr>
        <p:spPr>
          <a:xfrm>
            <a:off x="795973" y="1968818"/>
            <a:ext cx="8280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generation = Regional loads + Supply for charging piles 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52650" y="2393315"/>
          <a:ext cx="6410960" cy="95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8" imgW="2819400" imgH="419100" progId="Equation.KSEE3">
                  <p:embed/>
                </p:oleObj>
              </mc:Choice>
              <mc:Fallback>
                <p:oleObj name="" r:id="rId8" imgW="2819400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52650" y="2393315"/>
                        <a:ext cx="6410960" cy="953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Models</a:t>
            </a:r>
            <a:endParaRPr lang="zh-CN" altLang="en-US"/>
          </a:p>
        </p:txBody>
      </p:sp>
      <p:sp>
        <p:nvSpPr>
          <p:cNvPr id="13321" name="矩形 18"/>
          <p:cNvSpPr/>
          <p:nvPr/>
        </p:nvSpPr>
        <p:spPr>
          <a:xfrm>
            <a:off x="608648" y="1844358"/>
            <a:ext cx="8280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s-E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profit decision model of </a:t>
            </a:r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grid utility: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18"/>
              <p:cNvSpPr/>
              <p:nvPr/>
            </p:nvSpPr>
            <p:spPr>
              <a:xfrm>
                <a:off x="608648" y="1136333"/>
                <a:ext cx="8280400" cy="460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Scenario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𝑗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∈{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𝐵𝑁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𝐺𝐸𝑁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𝐺𝐸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𝐺𝐸𝑀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48" y="1136333"/>
                <a:ext cx="8280400" cy="460375"/>
              </a:xfrm>
              <a:prstGeom prst="rect">
                <a:avLst/>
              </a:prstGeom>
              <a:blipFill rotWithShape="1">
                <a:blip r:embed="rId1"/>
                <a:stretch>
                  <a:fillRect l="-4" t="-69" r="4" b="6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32810" y="2493645"/>
          <a:ext cx="2829560" cy="57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244600" imgH="254000" progId="Equation.KSEE3">
                  <p:embed/>
                </p:oleObj>
              </mc:Choice>
              <mc:Fallback>
                <p:oleObj name="" r:id="rId2" imgW="12446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32810" y="2493645"/>
                        <a:ext cx="2829560" cy="577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18"/>
          <p:cNvSpPr/>
          <p:nvPr/>
        </p:nvSpPr>
        <p:spPr>
          <a:xfrm>
            <a:off x="735648" y="3259138"/>
            <a:ext cx="8280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s-E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profit decision model of </a:t>
            </a:r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PV supplier: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73768" y="3795713"/>
          <a:ext cx="3001645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4" imgW="1320165" imgH="241300" progId="Equation.KSEE3">
                  <p:embed/>
                </p:oleObj>
              </mc:Choice>
              <mc:Fallback>
                <p:oleObj name="" r:id="rId4" imgW="1320165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3768" y="3795713"/>
                        <a:ext cx="3001645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Models</a:t>
            </a:r>
            <a:endParaRPr lang="zh-CN" altLang="en-US"/>
          </a:p>
        </p:txBody>
      </p:sp>
      <p:sp>
        <p:nvSpPr>
          <p:cNvPr id="13321" name="矩形 18"/>
          <p:cNvSpPr/>
          <p:nvPr/>
        </p:nvSpPr>
        <p:spPr>
          <a:xfrm>
            <a:off x="608648" y="1844358"/>
            <a:ext cx="8280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s-E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profit decision model of </a:t>
            </a:r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grid utility: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18"/>
              <p:cNvSpPr/>
              <p:nvPr/>
            </p:nvSpPr>
            <p:spPr>
              <a:xfrm>
                <a:off x="608648" y="1136333"/>
                <a:ext cx="8280400" cy="460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Scenario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𝑗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∈{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𝐵𝑁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𝐺𝐸𝑁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𝐺𝐸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𝐺𝐸𝑀</m:t>
                    </m:r>
                    <m:r>
                      <a:rPr lang="en-US" sz="2400" i="1" dirty="0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48" y="1136333"/>
                <a:ext cx="8280400" cy="460375"/>
              </a:xfrm>
              <a:prstGeom prst="rect">
                <a:avLst/>
              </a:prstGeom>
              <a:blipFill rotWithShape="1">
                <a:blip r:embed="rId1"/>
                <a:stretch>
                  <a:fillRect l="-4" t="-69" r="4" b="6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32810" y="2493645"/>
          <a:ext cx="2829560" cy="57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244600" imgH="254000" progId="Equation.KSEE3">
                  <p:embed/>
                </p:oleObj>
              </mc:Choice>
              <mc:Fallback>
                <p:oleObj name="" r:id="rId2" imgW="12446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32810" y="2493645"/>
                        <a:ext cx="2829560" cy="577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18"/>
          <p:cNvSpPr/>
          <p:nvPr/>
        </p:nvSpPr>
        <p:spPr>
          <a:xfrm>
            <a:off x="735648" y="3259138"/>
            <a:ext cx="8280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s-E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profit decision model of </a:t>
            </a:r>
            <a:r>
              <a:rPr lang="en-U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PV supplier: </a:t>
            </a:r>
            <a:r>
              <a:rPr lang="es-E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73768" y="3795713"/>
          <a:ext cx="3001645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4" imgW="1320165" imgH="241300" progId="Equation.KSEE3">
                  <p:embed/>
                </p:oleObj>
              </mc:Choice>
              <mc:Fallback>
                <p:oleObj name="" r:id="rId4" imgW="1320165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3768" y="3795713"/>
                        <a:ext cx="3001645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Models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03580" y="1204595"/>
            <a:ext cx="106845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Fiscal Subsidy Multiplier (FSM):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contribution of each unit of fiscal subsidy investment to the grow-th of a certain entity's income.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04970" y="2800350"/>
          <a:ext cx="4270375" cy="272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2628900" imgH="1676400" progId="Equation.KSEE3">
                  <p:embed/>
                </p:oleObj>
              </mc:Choice>
              <mc:Fallback>
                <p:oleObj name="" r:id="rId1" imgW="2628900" imgH="16764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04970" y="2800350"/>
                        <a:ext cx="4270375" cy="2722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Models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9875" y="937260"/>
            <a:ext cx="1054227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/>
              <a:t>Dynamic adjustment of decision-making based on bounded rationality</a:t>
            </a:r>
            <a:endParaRPr lang="en-US" altLang="zh-CN" sz="2800" b="1"/>
          </a:p>
          <a:p>
            <a:endParaRPr lang="en-US" altLang="zh-CN" sz="2400"/>
          </a:p>
          <a:p>
            <a:pPr indent="457200"/>
            <a:r>
              <a:rPr lang="en-US" altLang="zh-CN" sz="2400"/>
              <a:t>-Incomplete information</a:t>
            </a:r>
            <a:endParaRPr lang="en-US" altLang="zh-CN" sz="2400"/>
          </a:p>
          <a:p>
            <a:pPr indent="457200"/>
            <a:r>
              <a:rPr lang="en-US" altLang="zh-CN" sz="2400"/>
              <a:t>-Perceptual delay</a:t>
            </a:r>
            <a:endParaRPr lang="en-US" altLang="zh-CN" sz="2400"/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53770" y="3106103"/>
          <a:ext cx="2806065" cy="72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727200" imgH="444500" progId="Equation.KSEE3">
                  <p:embed/>
                </p:oleObj>
              </mc:Choice>
              <mc:Fallback>
                <p:oleObj name="" r:id="rId1" imgW="1727200" imgH="4445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53770" y="3106103"/>
                        <a:ext cx="2806065" cy="721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55" y="3796030"/>
            <a:ext cx="10415270" cy="2886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 Guideline</a:t>
            </a:r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546780" y="1038559"/>
            <a:ext cx="11085739" cy="1153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Slide Format: 16:9</a:t>
            </a:r>
            <a:r>
              <a:rPr lang="ko-KR" altLang="ko-KR" sz="2000" dirty="0">
                <a:effectLst/>
                <a:latin typeface="Arial" panose="020B0604020202020204" pitchFamily="34" charset="0"/>
                <a:ea typeface="Malgun Gothic" panose="020B0503020000020004" charset="-127"/>
              </a:rPr>
              <a:t>  </a:t>
            </a:r>
            <a:endParaRPr lang="ko-KR" altLang="ko-KR" sz="2000" dirty="0">
              <a:effectLst/>
              <a:latin typeface="Arial" panose="020B0604020202020204" pitchFamily="34" charset="0"/>
              <a:ea typeface="Malgun Gothic" panose="020B0503020000020004" charset="-127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ko-KR" altLang="ko-KR" sz="2000" b="1" dirty="0" err="1">
                <a:effectLst/>
                <a:latin typeface="Arial" panose="020B0604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File</a:t>
            </a:r>
            <a:r>
              <a:rPr lang="ko-KR" altLang="ko-KR" sz="2000" b="1" dirty="0">
                <a:effectLst/>
                <a:latin typeface="Arial" panose="020B0604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 </a:t>
            </a:r>
            <a:r>
              <a:rPr lang="ko-KR" altLang="ko-KR" sz="2000" b="1" dirty="0" err="1">
                <a:effectLst/>
                <a:latin typeface="Arial" panose="020B0604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Naming</a:t>
            </a:r>
            <a:r>
              <a:rPr lang="ko-KR" altLang="ko-KR" sz="2000" b="1" dirty="0">
                <a:effectLst/>
                <a:latin typeface="Arial" panose="020B0604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 </a:t>
            </a:r>
            <a:r>
              <a:rPr lang="ko-KR" altLang="ko-KR" sz="2000" b="1" dirty="0" err="1">
                <a:effectLst/>
                <a:latin typeface="Arial" panose="020B0604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Convention</a:t>
            </a:r>
            <a:r>
              <a:rPr lang="ko-KR" altLang="ko-KR" sz="2000" b="1" dirty="0">
                <a:effectLst/>
                <a:latin typeface="Arial" panose="020B0604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:</a:t>
            </a:r>
            <a:endParaRPr lang="ko-KR" altLang="ko-KR" sz="2000" dirty="0">
              <a:effectLst/>
              <a:latin typeface="Arial" panose="020B0604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altLang="ko-KR" sz="2000" u="none" strike="noStrike" dirty="0">
                <a:effectLst/>
                <a:latin typeface="Arial" panose="020B0604020202020204" pitchFamily="34" charset="0"/>
                <a:ea typeface="Malgun Gothic" panose="020B0503020000020004" charset="-127"/>
              </a:rPr>
              <a:t>PowerPoint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Malgun Gothic" panose="020B0503020000020004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Malgun Gothic" panose="020B0503020000020004" charset="-127"/>
              </a:rPr>
              <a:t>should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Malgun Gothic" panose="020B0503020000020004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Malgun Gothic" panose="020B0503020000020004" charset="-127"/>
              </a:rPr>
              <a:t>be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Malgun Gothic" panose="020B0503020000020004" charset="-127"/>
              </a:rPr>
              <a:t> </a:t>
            </a:r>
            <a:r>
              <a:rPr lang="ko-KR" altLang="ko-KR" sz="2000" u="none" strike="noStrike" dirty="0" err="1">
                <a:effectLst/>
                <a:latin typeface="Arial" panose="020B0604020202020204" pitchFamily="34" charset="0"/>
                <a:ea typeface="Malgun Gothic" panose="020B0503020000020004" charset="-127"/>
              </a:rPr>
              <a:t>named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Malgun Gothic" panose="020B0503020000020004" charset="-127"/>
              </a:rPr>
              <a:t> "</a:t>
            </a:r>
            <a:r>
              <a:rPr lang="en-US" altLang="ko-KR" sz="2000" b="1" u="none" strike="noStrike" dirty="0">
                <a:effectLst/>
                <a:latin typeface="Arial" panose="020B0604020202020204" pitchFamily="34" charset="0"/>
                <a:ea typeface="Malgun Gothic" panose="020B0503020000020004" charset="-127"/>
              </a:rPr>
              <a:t>Paper ID</a:t>
            </a:r>
            <a:r>
              <a:rPr lang="ko-KR" altLang="ko-KR" sz="2000" u="none" strike="noStrike" dirty="0">
                <a:effectLst/>
                <a:latin typeface="Arial" panose="020B0604020202020204" pitchFamily="34" charset="0"/>
                <a:ea typeface="Malgun Gothic" panose="020B0503020000020004" charset="-127"/>
              </a:rPr>
              <a:t>"</a:t>
            </a:r>
            <a:r>
              <a:rPr lang="en-US" altLang="ko-KR" sz="2000" u="none" strike="noStrike" dirty="0">
                <a:effectLst/>
                <a:latin typeface="Arial" panose="020B0604020202020204" pitchFamily="34" charset="0"/>
                <a:ea typeface="Malgun Gothic" panose="020B0503020000020004" charset="-127"/>
              </a:rPr>
              <a:t>.pptx</a:t>
            </a:r>
            <a:endParaRPr lang="en-US" altLang="ko-KR" sz="2000" u="none" strike="noStrike" dirty="0">
              <a:effectLst/>
              <a:latin typeface="Arial" panose="020B0604020202020204" pitchFamily="34" charset="0"/>
              <a:ea typeface="Malgun Gothic" panose="020B0503020000020004" charset="-127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46780" y="2277444"/>
            <a:ext cx="11085739" cy="1861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Arial Unicode MS" panose="020B0604020202020204" charset="-122"/>
                <a:cs typeface="Arial Unicode MS" panose="020B0604020202020204" charset="-122"/>
                <a:sym typeface="+mn-ea"/>
              </a:rPr>
              <a:t>Recommended Contents of Your Presentation</a:t>
            </a:r>
            <a:endParaRPr lang="en-US" altLang="ko-KR" sz="2000" b="1" dirty="0">
              <a:effectLst/>
              <a:latin typeface="Arial" panose="020B0604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  <a:p>
            <a:pPr lv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ko-KR" sz="2000" dirty="0">
                <a:effectLst/>
                <a:latin typeface="Arial" panose="020B0604020202020204" pitchFamily="34" charset="0"/>
                <a:ea typeface="Malgun Gothic" panose="020B0503020000020004" charset="-127"/>
              </a:rPr>
              <a:t>Introduction and Purpose</a:t>
            </a:r>
            <a:endParaRPr lang="en-US" altLang="ko-KR" sz="2000" dirty="0">
              <a:effectLst/>
              <a:latin typeface="Arial" panose="020B0604020202020204" pitchFamily="34" charset="0"/>
              <a:ea typeface="Malgun Gothic" panose="020B0503020000020004" charset="-127"/>
            </a:endParaRPr>
          </a:p>
          <a:p>
            <a:pPr lv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ko-KR" sz="2000" dirty="0">
                <a:effectLst/>
                <a:latin typeface="Arial" panose="020B0604020202020204" pitchFamily="34" charset="0"/>
                <a:ea typeface="Malgun Gothic" panose="020B0503020000020004" charset="-127"/>
              </a:rPr>
              <a:t>Hypothesis/Research Method and Main Process</a:t>
            </a:r>
            <a:endParaRPr lang="en-US" altLang="ko-KR" sz="2000" dirty="0">
              <a:effectLst/>
              <a:latin typeface="Arial" panose="020B0604020202020204" pitchFamily="34" charset="0"/>
              <a:ea typeface="Malgun Gothic" panose="020B0503020000020004" charset="-127"/>
            </a:endParaRPr>
          </a:p>
          <a:p>
            <a:pPr lv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ko-KR" sz="2000" dirty="0">
                <a:effectLst/>
                <a:latin typeface="Arial" panose="020B0604020202020204" pitchFamily="34" charset="0"/>
                <a:ea typeface="Malgun Gothic" panose="020B0503020000020004" charset="-127"/>
              </a:rPr>
              <a:t>Results and Analysis</a:t>
            </a:r>
            <a:endParaRPr lang="en-US" altLang="ko-KR" sz="2000" dirty="0">
              <a:effectLst/>
              <a:latin typeface="Arial" panose="020B0604020202020204" pitchFamily="34" charset="0"/>
              <a:ea typeface="Malgun Gothic" panose="020B0503020000020004" charset="-127"/>
            </a:endParaRPr>
          </a:p>
          <a:p>
            <a:pPr lv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ko-KR" sz="2000" dirty="0">
                <a:effectLst/>
                <a:latin typeface="Arial" panose="020B0604020202020204" pitchFamily="34" charset="0"/>
                <a:ea typeface="Malgun Gothic" panose="020B0503020000020004" charset="-127"/>
              </a:rPr>
              <a:t>Conclusion</a:t>
            </a:r>
            <a:endParaRPr lang="en-US" altLang="ko-KR" sz="2000" dirty="0">
              <a:effectLst/>
              <a:latin typeface="Arial" panose="020B0604020202020204" pitchFamily="34" charset="0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1"/>
            </p:custDataLst>
          </p:nvPr>
        </p:nvSpPr>
        <p:spPr>
          <a:xfrm>
            <a:off x="6881393" y="1339219"/>
            <a:ext cx="1056372" cy="1056372"/>
          </a:xfrm>
          <a:prstGeom prst="ellipse">
            <a:avLst/>
          </a:prstGeom>
          <a:solidFill>
            <a:srgbClr val="00A7F0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3576320" y="4230681"/>
            <a:ext cx="1848492" cy="1848492"/>
          </a:xfrm>
          <a:prstGeom prst="ellipse">
            <a:avLst/>
          </a:prstGeom>
          <a:solidFill>
            <a:srgbClr val="00A7F0">
              <a:alpha val="1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6992456" y="3862386"/>
            <a:ext cx="1678068" cy="1678068"/>
          </a:xfrm>
          <a:prstGeom prst="ellipse">
            <a:avLst/>
          </a:prstGeom>
          <a:solidFill>
            <a:srgbClr val="00A7F0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>
            <p:custDataLst>
              <p:tags r:id="rId4"/>
            </p:custDataLst>
          </p:nvPr>
        </p:nvSpPr>
        <p:spPr>
          <a:xfrm>
            <a:off x="2904490" y="1995170"/>
            <a:ext cx="6014720" cy="2766695"/>
          </a:xfrm>
          <a:prstGeom prst="ellipse">
            <a:avLst/>
          </a:prstGeom>
          <a:gradFill>
            <a:gsLst>
              <a:gs pos="0">
                <a:srgbClr val="00A7F0">
                  <a:lumMod val="10000"/>
                  <a:lumOff val="90000"/>
                </a:srgbClr>
              </a:gs>
              <a:gs pos="74000">
                <a:srgbClr val="00A7F0"/>
              </a:gs>
              <a:gs pos="83000">
                <a:srgbClr val="00A7F0">
                  <a:lumMod val="90000"/>
                </a:srgbClr>
              </a:gs>
              <a:gs pos="100000">
                <a:srgbClr val="00A7F0">
                  <a:lumMod val="9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标题"/>
          <p:cNvSpPr txBox="1"/>
          <p:nvPr>
            <p:custDataLst>
              <p:tags r:id="rId5"/>
            </p:custDataLst>
          </p:nvPr>
        </p:nvSpPr>
        <p:spPr>
          <a:xfrm>
            <a:off x="4348310" y="2895252"/>
            <a:ext cx="3251457" cy="9670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p>
            <a:pPr algn="ctr" latinLnBrk="0"/>
            <a:r>
              <a:rPr lang="en-US" altLang="zh-CN" sz="4700" b="1" spc="300" dirty="0">
                <a:latin typeface="微软雅黑" panose="020B0503020204020204" pitchFamily="34" charset="-122"/>
                <a:sym typeface="+mn-ea"/>
              </a:rPr>
              <a:t>3. </a:t>
            </a:r>
            <a:r>
              <a:rPr lang="en-US" altLang="zh-CN" sz="4700" b="1" dirty="0">
                <a:solidFill>
                  <a:srgbClr val="000000">
                    <a:lumMod val="85000"/>
                    <a:lumOff val="15000"/>
                  </a:srgbClr>
                </a:solidFill>
                <a:sym typeface="+mn-ea"/>
              </a:rPr>
              <a:t>Results and </a:t>
            </a:r>
            <a:endParaRPr lang="en-US" altLang="zh-CN" sz="4700" b="1" dirty="0">
              <a:solidFill>
                <a:srgbClr val="000000">
                  <a:lumMod val="85000"/>
                  <a:lumOff val="15000"/>
                </a:srgbClr>
              </a:solidFill>
              <a:sym typeface="+mn-ea"/>
            </a:endParaRPr>
          </a:p>
          <a:p>
            <a:pPr algn="ctr" latinLnBrk="0"/>
            <a:r>
              <a:rPr lang="en-US" altLang="zh-CN" sz="4700" b="1" dirty="0">
                <a:solidFill>
                  <a:srgbClr val="000000">
                    <a:lumMod val="85000"/>
                    <a:lumOff val="15000"/>
                  </a:srgbClr>
                </a:solidFill>
                <a:sym typeface="+mn-ea"/>
              </a:rPr>
              <a:t>Discussions</a:t>
            </a:r>
            <a:endParaRPr lang="en-US" altLang="zh-CN" sz="2800" b="1" spc="3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Static Decision Equilibrium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370965"/>
            <a:ext cx="11283315" cy="2167255"/>
          </a:xfrm>
          <a:prstGeom prst="rect">
            <a:avLst/>
          </a:prstGeom>
        </p:spPr>
      </p:pic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24510" y="3901440"/>
          <a:ext cx="6805295" cy="2774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3" imgW="4102100" imgH="2057400" progId="Equation.KSEE3">
                  <p:embed/>
                </p:oleObj>
              </mc:Choice>
              <mc:Fallback>
                <p:oleObj name="" r:id="rId3" imgW="4102100" imgH="20574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510" y="3901440"/>
                        <a:ext cx="6805295" cy="2774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Static Decision Equilibrium</a:t>
            </a:r>
            <a:endParaRPr lang="zh-CN" altLang="en-US"/>
          </a:p>
        </p:txBody>
      </p:sp>
      <p:sp>
        <p:nvSpPr>
          <p:cNvPr id="13322" name="矩形 21"/>
          <p:cNvSpPr/>
          <p:nvPr/>
        </p:nvSpPr>
        <p:spPr>
          <a:xfrm>
            <a:off x="440373" y="1162368"/>
            <a:ext cx="10909935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s-E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 1:</a:t>
            </a:r>
            <a:r>
              <a:rPr lang="en-US" alt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decision equilibriums in Stackleberg game for </a:t>
            </a:r>
            <a:endParaRPr lang="en-US" altLang="zh-C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altLang="zh-C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all stakeholders are given as follow:</a:t>
            </a:r>
            <a:endParaRPr lang="en-US" altLang="zh-C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altLang="zh-C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973830" y="2295525"/>
          <a:ext cx="2694940" cy="148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2" imgW="1473200" imgH="812800" progId="Equation.KSEE3">
                  <p:embed/>
                </p:oleObj>
              </mc:Choice>
              <mc:Fallback>
                <p:oleObj name="" r:id="rId2" imgW="1473200" imgH="812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73830" y="2295525"/>
                        <a:ext cx="2694940" cy="1486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881948" y="4295775"/>
          <a:ext cx="5210175" cy="2310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3035300" imgH="1346200" progId="Equation.KSEE3">
                  <p:embed/>
                </p:oleObj>
              </mc:Choice>
              <mc:Fallback>
                <p:oleObj name="" r:id="rId5" imgW="3035300" imgH="1346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1948" y="4295775"/>
                        <a:ext cx="5210175" cy="2310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Robustness Analysis of Profitability</a:t>
            </a:r>
            <a:endParaRPr lang="zh-CN" altLang="en-US"/>
          </a:p>
        </p:txBody>
      </p:sp>
      <p:pic>
        <p:nvPicPr>
          <p:cNvPr id="4" name="图片 3" descr="fig4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140" y="1451610"/>
            <a:ext cx="5153025" cy="4400550"/>
          </a:xfrm>
          <a:prstGeom prst="rect">
            <a:avLst/>
          </a:prstGeom>
        </p:spPr>
      </p:pic>
      <p:pic>
        <p:nvPicPr>
          <p:cNvPr id="6" name="图片 5" descr="fig5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85" y="1468120"/>
            <a:ext cx="5400675" cy="4276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61490" y="6127750"/>
            <a:ext cx="925576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ko-KR" sz="2400">
                <a:solidFill>
                  <a:srgbClr val="000000"/>
                </a:solidFill>
                <a:latin typeface="CMR10"/>
                <a:ea typeface="CMR10"/>
              </a:rPr>
              <a:t>Fig. 2 The ZCC operator’s profitability considering varying factors</a:t>
            </a:r>
            <a:r>
              <a:rPr lang="en-US" altLang="ko-KR" sz="1600">
                <a:solidFill>
                  <a:srgbClr val="000000"/>
                </a:solidFill>
                <a:latin typeface="CMR10"/>
                <a:ea typeface="CMR10"/>
              </a:rPr>
              <a:t>.</a:t>
            </a:r>
            <a:endParaRPr lang="en-US" altLang="ko-KR" sz="1600">
              <a:solidFill>
                <a:srgbClr val="000000"/>
              </a:solidFill>
              <a:latin typeface="CMR10"/>
              <a:ea typeface="CMR1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Analysis on FSM</a:t>
            </a:r>
            <a:endParaRPr lang="zh-CN" altLang="en-US"/>
          </a:p>
        </p:txBody>
      </p:sp>
      <p:pic>
        <p:nvPicPr>
          <p:cNvPr id="5" name="图片 4" descr="fig6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695" y="1062990"/>
            <a:ext cx="4885690" cy="2157730"/>
          </a:xfrm>
          <a:prstGeom prst="rect">
            <a:avLst/>
          </a:prstGeom>
        </p:spPr>
      </p:pic>
      <p:pic>
        <p:nvPicPr>
          <p:cNvPr id="6" name="图片 5" descr="fig6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735" y="1062990"/>
            <a:ext cx="5309235" cy="2063115"/>
          </a:xfrm>
          <a:prstGeom prst="rect">
            <a:avLst/>
          </a:prstGeom>
        </p:spPr>
      </p:pic>
      <p:pic>
        <p:nvPicPr>
          <p:cNvPr id="7" name="图片 6" descr="fig6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" y="3823335"/>
            <a:ext cx="4888230" cy="1977390"/>
          </a:xfrm>
          <a:prstGeom prst="rect">
            <a:avLst/>
          </a:prstGeom>
        </p:spPr>
      </p:pic>
      <p:pic>
        <p:nvPicPr>
          <p:cNvPr id="8" name="图片 7" descr="fig6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755" y="3846195"/>
            <a:ext cx="5022215" cy="20694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98545" y="6218555"/>
            <a:ext cx="567944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ko-KR" sz="2400">
                <a:solidFill>
                  <a:srgbClr val="000000"/>
                </a:solidFill>
                <a:latin typeface="CMR10"/>
                <a:ea typeface="CMR10"/>
              </a:rPr>
              <a:t>Fig. 3 Fiscal subsidy multiplier curves.</a:t>
            </a:r>
            <a:endParaRPr lang="en-US" altLang="ko-KR" sz="2400">
              <a:solidFill>
                <a:srgbClr val="000000"/>
              </a:solidFill>
              <a:latin typeface="CMR10"/>
              <a:ea typeface="CMR1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Bifurcation and Chaos</a:t>
            </a:r>
            <a:endParaRPr lang="zh-CN" altLang="en-US"/>
          </a:p>
        </p:txBody>
      </p:sp>
      <p:pic>
        <p:nvPicPr>
          <p:cNvPr id="4" name="图片 3" descr="fig8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30" y="1803400"/>
            <a:ext cx="5219700" cy="3815715"/>
          </a:xfrm>
          <a:prstGeom prst="rect">
            <a:avLst/>
          </a:prstGeom>
        </p:spPr>
      </p:pic>
      <p:pic>
        <p:nvPicPr>
          <p:cNvPr id="5" name="图片 4" descr="fig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810" y="1743710"/>
            <a:ext cx="5203825" cy="36188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540385" y="5684520"/>
                <a:ext cx="11546840" cy="460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r>
                  <a:rPr lang="en-US" altLang="ko-KR" sz="2400">
                    <a:solidFill>
                      <a:srgbClr val="000000"/>
                    </a:solidFill>
                    <a:latin typeface="CMR10"/>
                    <a:ea typeface="CMR10"/>
                  </a:rPr>
                  <a:t>(a)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=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1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𝑒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−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4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4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=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5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𝑒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−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6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                         (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𝑏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)  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=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10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4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=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5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𝑒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−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6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 </m:t>
                    </m:r>
                  </m:oMath>
                </a14:m>
                <a:endParaRPr lang="en-US" altLang="ko-KR" sz="2400">
                  <a:solidFill>
                    <a:srgbClr val="000000"/>
                  </a:solidFill>
                  <a:latin typeface="CMR10"/>
                  <a:ea typeface="CMR1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85" y="5684520"/>
                <a:ext cx="11546840" cy="460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Bifurcation and Chaos</a:t>
            </a:r>
            <a:endParaRPr lang="zh-CN" altLang="en-US"/>
          </a:p>
        </p:txBody>
      </p:sp>
      <p:sp>
        <p:nvSpPr>
          <p:cNvPr id="4" name="灯片编号占位符 1"/>
          <p:cNvSpPr>
            <a:spLocks noGrp="1"/>
          </p:cNvSpPr>
          <p:nvPr/>
        </p:nvSpPr>
        <p:spPr>
          <a:xfrm>
            <a:off x="9223375" y="1927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1B9D8C-A161-4084-924B-59152344AFCF}" type="slidenum">
              <a:rPr lang="ko-KR" altLang="en-US" smtClean="0"/>
            </a:fld>
            <a:endParaRPr lang="ko-KR" altLang="en-US"/>
          </a:p>
        </p:txBody>
      </p:sp>
      <p:pic>
        <p:nvPicPr>
          <p:cNvPr id="6" name="图片 5" descr="fig8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054100"/>
            <a:ext cx="5607685" cy="4315460"/>
          </a:xfrm>
          <a:prstGeom prst="rect">
            <a:avLst/>
          </a:prstGeom>
        </p:spPr>
      </p:pic>
      <p:pic>
        <p:nvPicPr>
          <p:cNvPr id="7" name="图片 6" descr="fig8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725" y="1235075"/>
            <a:ext cx="5644515" cy="41427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470150" y="6136640"/>
                <a:ext cx="8594090" cy="460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r>
                  <a:rPr lang="en-US" altLang="ko-KR" sz="2400">
                    <a:solidFill>
                      <a:srgbClr val="000000"/>
                    </a:solidFill>
                    <a:latin typeface="CMR10"/>
                    <a:ea typeface="CMR10"/>
                  </a:rPr>
                  <a:t>Fig. 4 The bifurcation diagrams and LLE curves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sz="2400">
                  <a:solidFill>
                    <a:srgbClr val="000000"/>
                  </a:solidFill>
                  <a:latin typeface="CMR10"/>
                  <a:ea typeface="CMR1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150" y="6136640"/>
                <a:ext cx="8594090" cy="460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28321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4" imgW="114300" imgH="215900" progId="Equation.KSEE3">
                  <p:embed/>
                </p:oleObj>
              </mc:Choice>
              <mc:Fallback>
                <p:oleObj name="" r:id="rId4" imgW="114300" imgH="2159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28321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441325" y="5480050"/>
                <a:ext cx="11546840" cy="460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r>
                  <a:rPr lang="en-US" altLang="ko-KR" sz="2400">
                    <a:solidFill>
                      <a:srgbClr val="000000"/>
                    </a:solidFill>
                    <a:latin typeface="CMR10"/>
                    <a:ea typeface="CMR10"/>
                  </a:rPr>
                  <a:t>(c)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=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10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=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1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𝑒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−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4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4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=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5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𝑒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−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6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                (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𝑑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)  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=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10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=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1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𝑒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−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4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=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5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𝑒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−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6</m:t>
                    </m:r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MR10"/>
                        <a:cs typeface="Cambria Math" panose="02040503050406030204" charset="0"/>
                      </a:rPr>
                      <m:t> </m:t>
                    </m:r>
                  </m:oMath>
                </a14:m>
                <a:endParaRPr lang="en-US" altLang="ko-KR" sz="2400">
                  <a:solidFill>
                    <a:srgbClr val="000000"/>
                  </a:solidFill>
                  <a:latin typeface="CMR10"/>
                  <a:ea typeface="CMR1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25" y="5480050"/>
                <a:ext cx="11546840" cy="4603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Bifurcation and Chaos</a:t>
            </a:r>
            <a:endParaRPr lang="zh-CN" altLang="en-US"/>
          </a:p>
        </p:txBody>
      </p:sp>
      <p:pic>
        <p:nvPicPr>
          <p:cNvPr id="4" name="图片 3" descr="fig10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" y="1883410"/>
            <a:ext cx="5175250" cy="3733165"/>
          </a:xfrm>
          <a:prstGeom prst="rect">
            <a:avLst/>
          </a:prstGeom>
        </p:spPr>
      </p:pic>
      <p:pic>
        <p:nvPicPr>
          <p:cNvPr id="5" name="图片 4" descr="fig10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795" y="1883410"/>
            <a:ext cx="4942205" cy="3460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032000" y="6133465"/>
                <a:ext cx="8594090" cy="460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r>
                  <a:rPr lang="en-US" altLang="ko-KR" sz="2400">
                    <a:solidFill>
                      <a:srgbClr val="000000"/>
                    </a:solidFill>
                    <a:latin typeface="CMR10"/>
                    <a:ea typeface="CMR10"/>
                  </a:rPr>
                  <a:t>Fig. 5 </a:t>
                </a:r>
                <a:r>
                  <a:rPr lang="en-US" altLang="zh-CN" sz="2400">
                    <a:solidFill>
                      <a:srgbClr val="000000"/>
                    </a:solidFill>
                    <a:latin typeface="CMR10"/>
                    <a:ea typeface="CMR10"/>
                  </a:rPr>
                  <a:t>The average profit of the stakeholders in regard with</a:t>
                </a:r>
                <a:r>
                  <a:rPr lang="en-US" altLang="ko-KR" sz="2400">
                    <a:solidFill>
                      <a:srgbClr val="000000"/>
                    </a:solidFill>
                    <a:latin typeface="CMR10"/>
                    <a:ea typeface="CMR1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MR1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sz="2400">
                  <a:solidFill>
                    <a:srgbClr val="000000"/>
                  </a:solidFill>
                  <a:latin typeface="CMR10"/>
                  <a:ea typeface="CMR1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6133465"/>
                <a:ext cx="8594090" cy="460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1"/>
            </p:custDataLst>
          </p:nvPr>
        </p:nvSpPr>
        <p:spPr>
          <a:xfrm>
            <a:off x="6881393" y="1339219"/>
            <a:ext cx="1056372" cy="1056372"/>
          </a:xfrm>
          <a:prstGeom prst="ellipse">
            <a:avLst/>
          </a:prstGeom>
          <a:solidFill>
            <a:srgbClr val="00A7F0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3576320" y="4230681"/>
            <a:ext cx="1848492" cy="1848492"/>
          </a:xfrm>
          <a:prstGeom prst="ellipse">
            <a:avLst/>
          </a:prstGeom>
          <a:solidFill>
            <a:srgbClr val="00A7F0">
              <a:alpha val="1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6992456" y="3862386"/>
            <a:ext cx="1678068" cy="1678068"/>
          </a:xfrm>
          <a:prstGeom prst="ellipse">
            <a:avLst/>
          </a:prstGeom>
          <a:solidFill>
            <a:srgbClr val="00A7F0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>
            <p:custDataLst>
              <p:tags r:id="rId4"/>
            </p:custDataLst>
          </p:nvPr>
        </p:nvSpPr>
        <p:spPr>
          <a:xfrm>
            <a:off x="2904490" y="1995170"/>
            <a:ext cx="6014720" cy="2766695"/>
          </a:xfrm>
          <a:prstGeom prst="ellipse">
            <a:avLst/>
          </a:prstGeom>
          <a:gradFill>
            <a:gsLst>
              <a:gs pos="0">
                <a:srgbClr val="00A7F0">
                  <a:lumMod val="10000"/>
                  <a:lumOff val="90000"/>
                </a:srgbClr>
              </a:gs>
              <a:gs pos="74000">
                <a:srgbClr val="00A7F0"/>
              </a:gs>
              <a:gs pos="83000">
                <a:srgbClr val="00A7F0">
                  <a:lumMod val="90000"/>
                </a:srgbClr>
              </a:gs>
              <a:gs pos="100000">
                <a:srgbClr val="00A7F0">
                  <a:lumMod val="9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标题"/>
          <p:cNvSpPr txBox="1"/>
          <p:nvPr>
            <p:custDataLst>
              <p:tags r:id="rId5"/>
            </p:custDataLst>
          </p:nvPr>
        </p:nvSpPr>
        <p:spPr>
          <a:xfrm>
            <a:off x="4348310" y="2895252"/>
            <a:ext cx="3251457" cy="9670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p>
            <a:pPr algn="ctr" latinLnBrk="0"/>
            <a:r>
              <a:rPr lang="en-US" altLang="zh-CN" sz="4400" b="1" spc="300" dirty="0">
                <a:latin typeface="微软雅黑" panose="020B0503020204020204" pitchFamily="34" charset="-122"/>
                <a:sym typeface="+mn-ea"/>
              </a:rPr>
              <a:t>4. </a:t>
            </a:r>
            <a:r>
              <a:rPr lang="en-US" altLang="zh-CN" sz="4400" b="1" dirty="0">
                <a:solidFill>
                  <a:srgbClr val="000000">
                    <a:lumMod val="85000"/>
                    <a:lumOff val="15000"/>
                  </a:srgbClr>
                </a:solidFill>
                <a:sym typeface="+mn-ea"/>
              </a:rPr>
              <a:t>Conclusions</a:t>
            </a:r>
            <a:endParaRPr lang="en-US" altLang="zh-CN" sz="2600" b="1" spc="3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24579" name="Group 28"/>
          <p:cNvGrpSpPr/>
          <p:nvPr>
            <p:custDataLst>
              <p:tags r:id="rId1"/>
            </p:custDataLst>
          </p:nvPr>
        </p:nvGrpSpPr>
        <p:grpSpPr>
          <a:xfrm>
            <a:off x="969645" y="4368165"/>
            <a:ext cx="6840220" cy="950595"/>
            <a:chOff x="765" y="1960"/>
            <a:chExt cx="4046" cy="518"/>
          </a:xfrm>
        </p:grpSpPr>
        <p:grpSp>
          <p:nvGrpSpPr>
            <p:cNvPr id="24608" name="组合 14"/>
            <p:cNvGrpSpPr/>
            <p:nvPr/>
          </p:nvGrpSpPr>
          <p:grpSpPr>
            <a:xfrm>
              <a:off x="765" y="1960"/>
              <a:ext cx="328" cy="327"/>
              <a:chOff x="1155644" y="1825967"/>
              <a:chExt cx="596956" cy="596956"/>
            </a:xfrm>
          </p:grpSpPr>
          <p:sp>
            <p:nvSpPr>
              <p:cNvPr id="16" name="椭圆 15"/>
              <p:cNvSpPr/>
              <p:nvPr>
                <p:custDataLst>
                  <p:tags r:id="rId2"/>
                </p:custDataLst>
              </p:nvPr>
            </p:nvSpPr>
            <p:spPr>
              <a:xfrm>
                <a:off x="1232544" y="1903322"/>
                <a:ext cx="442607" cy="44203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3"/>
                </p:custDataLst>
              </p:nvPr>
            </p:nvSpPr>
            <p:spPr>
              <a:xfrm>
                <a:off x="1155644" y="1825967"/>
                <a:ext cx="596956" cy="596956"/>
              </a:xfrm>
              <a:prstGeom prst="ellipse">
                <a:avLst/>
              </a:prstGeom>
              <a:noFill/>
              <a:ln>
                <a:gradFill>
                  <a:gsLst>
                    <a:gs pos="23000">
                      <a:srgbClr val="0070C0"/>
                    </a:gs>
                    <a:gs pos="5000">
                      <a:srgbClr val="00B0F0"/>
                    </a:gs>
                    <a:gs pos="75000">
                      <a:srgbClr val="00B0F0"/>
                    </a:gs>
                    <a:gs pos="93000">
                      <a:srgbClr val="0070C0"/>
                    </a:gs>
                  </a:gsLst>
                  <a:lin ang="5400000" scaled="0"/>
                </a:gradFill>
                <a:prstDash val="sysDot"/>
              </a:ln>
              <a:effectLst>
                <a:glow rad="381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9" name="直接连接符 18"/>
            <p:cNvCxnSpPr/>
            <p:nvPr>
              <p:custDataLst>
                <p:tags r:id="rId4"/>
              </p:custDataLst>
            </p:nvPr>
          </p:nvCxnSpPr>
          <p:spPr>
            <a:xfrm>
              <a:off x="1156" y="2478"/>
              <a:ext cx="3655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0" name="Group 27"/>
          <p:cNvGrpSpPr/>
          <p:nvPr>
            <p:custDataLst>
              <p:tags r:id="rId5"/>
            </p:custDataLst>
          </p:nvPr>
        </p:nvGrpSpPr>
        <p:grpSpPr>
          <a:xfrm>
            <a:off x="969645" y="1677670"/>
            <a:ext cx="6911975" cy="791845"/>
            <a:chOff x="765" y="1212"/>
            <a:chExt cx="4031" cy="467"/>
          </a:xfrm>
        </p:grpSpPr>
        <p:grpSp>
          <p:nvGrpSpPr>
            <p:cNvPr id="24601" name="组合 5"/>
            <p:cNvGrpSpPr/>
            <p:nvPr/>
          </p:nvGrpSpPr>
          <p:grpSpPr>
            <a:xfrm>
              <a:off x="765" y="1252"/>
              <a:ext cx="328" cy="328"/>
              <a:chOff x="1155644" y="1656612"/>
              <a:chExt cx="596956" cy="596956"/>
            </a:xfrm>
          </p:grpSpPr>
          <p:sp>
            <p:nvSpPr>
              <p:cNvPr id="4" name="椭圆 3"/>
              <p:cNvSpPr/>
              <p:nvPr>
                <p:custDataLst>
                  <p:tags r:id="rId6"/>
                </p:custDataLst>
              </p:nvPr>
            </p:nvSpPr>
            <p:spPr>
              <a:xfrm>
                <a:off x="1231467" y="1733701"/>
                <a:ext cx="444833" cy="442852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" name="椭圆 4"/>
              <p:cNvSpPr/>
              <p:nvPr>
                <p:custDataLst>
                  <p:tags r:id="rId7"/>
                </p:custDataLst>
              </p:nvPr>
            </p:nvSpPr>
            <p:spPr>
              <a:xfrm>
                <a:off x="1155644" y="1656612"/>
                <a:ext cx="596956" cy="596956"/>
              </a:xfrm>
              <a:prstGeom prst="ellipse">
                <a:avLst/>
              </a:prstGeom>
              <a:noFill/>
              <a:ln>
                <a:gradFill>
                  <a:gsLst>
                    <a:gs pos="23000">
                      <a:srgbClr val="0070C0"/>
                    </a:gs>
                    <a:gs pos="5000">
                      <a:srgbClr val="00B0F0"/>
                    </a:gs>
                    <a:gs pos="75000">
                      <a:srgbClr val="00B0F0"/>
                    </a:gs>
                    <a:gs pos="93000">
                      <a:srgbClr val="0070C0"/>
                    </a:gs>
                  </a:gsLst>
                  <a:lin ang="5400000" scaled="0"/>
                </a:gradFill>
                <a:prstDash val="sysDot"/>
              </a:ln>
              <a:effectLst>
                <a:glow rad="381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9" name="直接连接符 8"/>
            <p:cNvCxnSpPr/>
            <p:nvPr>
              <p:custDataLst>
                <p:tags r:id="rId8"/>
              </p:custDataLst>
            </p:nvPr>
          </p:nvCxnSpPr>
          <p:spPr>
            <a:xfrm>
              <a:off x="1141" y="1679"/>
              <a:ext cx="3655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3" name="TextBox 22"/>
            <p:cNvSpPr txBox="1"/>
            <p:nvPr/>
          </p:nvSpPr>
          <p:spPr>
            <a:xfrm>
              <a:off x="1158" y="1212"/>
              <a:ext cx="11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2000" dirty="0">
                <a:latin typeface="Calibri" panose="020F0502020204030204" charset="0"/>
              </a:endParaRPr>
            </a:p>
          </p:txBody>
        </p:sp>
      </p:grpSp>
      <p:grpSp>
        <p:nvGrpSpPr>
          <p:cNvPr id="24581" name="Group 29"/>
          <p:cNvGrpSpPr/>
          <p:nvPr>
            <p:custDataLst>
              <p:tags r:id="rId9"/>
            </p:custDataLst>
          </p:nvPr>
        </p:nvGrpSpPr>
        <p:grpSpPr>
          <a:xfrm>
            <a:off x="963295" y="5454015"/>
            <a:ext cx="6881495" cy="734695"/>
            <a:chOff x="783" y="2695"/>
            <a:chExt cx="4028" cy="418"/>
          </a:xfrm>
        </p:grpSpPr>
        <p:grpSp>
          <p:nvGrpSpPr>
            <p:cNvPr id="24595" name="组合 19"/>
            <p:cNvGrpSpPr/>
            <p:nvPr/>
          </p:nvGrpSpPr>
          <p:grpSpPr>
            <a:xfrm>
              <a:off x="783" y="2695"/>
              <a:ext cx="328" cy="327"/>
              <a:chOff x="1155644" y="1805025"/>
              <a:chExt cx="596956" cy="596956"/>
            </a:xfrm>
          </p:grpSpPr>
          <p:sp>
            <p:nvSpPr>
              <p:cNvPr id="21" name="椭圆 20"/>
              <p:cNvSpPr/>
              <p:nvPr>
                <p:custDataLst>
                  <p:tags r:id="rId10"/>
                </p:custDataLst>
              </p:nvPr>
            </p:nvSpPr>
            <p:spPr>
              <a:xfrm>
                <a:off x="1231743" y="1880839"/>
                <a:ext cx="444759" cy="44499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4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11"/>
                </p:custDataLst>
              </p:nvPr>
            </p:nvSpPr>
            <p:spPr>
              <a:xfrm>
                <a:off x="1155644" y="1805025"/>
                <a:ext cx="596956" cy="596956"/>
              </a:xfrm>
              <a:prstGeom prst="ellipse">
                <a:avLst/>
              </a:prstGeom>
              <a:noFill/>
              <a:ln>
                <a:gradFill>
                  <a:gsLst>
                    <a:gs pos="23000">
                      <a:srgbClr val="0070C0"/>
                    </a:gs>
                    <a:gs pos="5000">
                      <a:srgbClr val="00B0F0"/>
                    </a:gs>
                    <a:gs pos="75000">
                      <a:srgbClr val="00B0F0"/>
                    </a:gs>
                    <a:gs pos="93000">
                      <a:srgbClr val="0070C0"/>
                    </a:gs>
                  </a:gsLst>
                  <a:lin ang="5400000" scaled="0"/>
                </a:gradFill>
                <a:prstDash val="sysDot"/>
              </a:ln>
              <a:effectLst>
                <a:glow rad="381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24" name="直接连接符 23"/>
            <p:cNvCxnSpPr/>
            <p:nvPr>
              <p:custDataLst>
                <p:tags r:id="rId12"/>
              </p:custDataLst>
            </p:nvPr>
          </p:nvCxnSpPr>
          <p:spPr>
            <a:xfrm>
              <a:off x="1156" y="3113"/>
              <a:ext cx="3655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2" name="TextBox 17"/>
          <p:cNvSpPr txBox="1"/>
          <p:nvPr>
            <p:custDataLst>
              <p:tags r:id="rId13"/>
            </p:custDataLst>
          </p:nvPr>
        </p:nvSpPr>
        <p:spPr>
          <a:xfrm>
            <a:off x="1644015" y="1658620"/>
            <a:ext cx="761682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/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PV cost and environmental utility of green electricity jointly determine ZCC operation mode and profitability.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3" name="矩形 9"/>
          <p:cNvSpPr/>
          <p:nvPr>
            <p:custDataLst>
              <p:tags r:id="rId14"/>
            </p:custDataLst>
          </p:nvPr>
        </p:nvSpPr>
        <p:spPr>
          <a:xfrm>
            <a:off x="1644015" y="4330065"/>
            <a:ext cx="754570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/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PV-equipment subsidies outperform consumption subsidies in overall market efficiency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4584" name="Group 27"/>
          <p:cNvGrpSpPr/>
          <p:nvPr>
            <p:custDataLst>
              <p:tags r:id="rId15"/>
            </p:custDataLst>
          </p:nvPr>
        </p:nvGrpSpPr>
        <p:grpSpPr>
          <a:xfrm>
            <a:off x="969645" y="2706370"/>
            <a:ext cx="6911975" cy="844550"/>
            <a:chOff x="765" y="1212"/>
            <a:chExt cx="4031" cy="467"/>
          </a:xfrm>
        </p:grpSpPr>
        <p:grpSp>
          <p:nvGrpSpPr>
            <p:cNvPr id="24588" name="组合 5"/>
            <p:cNvGrpSpPr/>
            <p:nvPr/>
          </p:nvGrpSpPr>
          <p:grpSpPr>
            <a:xfrm>
              <a:off x="765" y="1252"/>
              <a:ext cx="328" cy="328"/>
              <a:chOff x="1155644" y="1656612"/>
              <a:chExt cx="596956" cy="596956"/>
            </a:xfrm>
          </p:grpSpPr>
          <p:sp>
            <p:nvSpPr>
              <p:cNvPr id="29" name="椭圆 28"/>
              <p:cNvSpPr/>
              <p:nvPr>
                <p:custDataLst>
                  <p:tags r:id="rId16"/>
                </p:custDataLst>
              </p:nvPr>
            </p:nvSpPr>
            <p:spPr>
              <a:xfrm>
                <a:off x="1231467" y="1733989"/>
                <a:ext cx="444833" cy="44254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>
                <p:custDataLst>
                  <p:tags r:id="rId17"/>
                </p:custDataLst>
              </p:nvPr>
            </p:nvSpPr>
            <p:spPr>
              <a:xfrm>
                <a:off x="1155644" y="1656612"/>
                <a:ext cx="596956" cy="596956"/>
              </a:xfrm>
              <a:prstGeom prst="ellipse">
                <a:avLst/>
              </a:prstGeom>
              <a:noFill/>
              <a:ln>
                <a:gradFill>
                  <a:gsLst>
                    <a:gs pos="23000">
                      <a:srgbClr val="0070C0"/>
                    </a:gs>
                    <a:gs pos="5000">
                      <a:srgbClr val="00B0F0"/>
                    </a:gs>
                    <a:gs pos="75000">
                      <a:srgbClr val="00B0F0"/>
                    </a:gs>
                    <a:gs pos="93000">
                      <a:srgbClr val="0070C0"/>
                    </a:gs>
                  </a:gsLst>
                  <a:lin ang="5400000" scaled="0"/>
                </a:gradFill>
                <a:prstDash val="sysDot"/>
              </a:ln>
              <a:effectLst>
                <a:glow rad="381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27" name="直接连接符 26"/>
            <p:cNvCxnSpPr/>
            <p:nvPr>
              <p:custDataLst>
                <p:tags r:id="rId18"/>
              </p:custDataLst>
            </p:nvPr>
          </p:nvCxnSpPr>
          <p:spPr>
            <a:xfrm>
              <a:off x="1141" y="1679"/>
              <a:ext cx="3655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0" name="TextBox 22"/>
            <p:cNvSpPr txBox="1"/>
            <p:nvPr/>
          </p:nvSpPr>
          <p:spPr>
            <a:xfrm>
              <a:off x="1158" y="1212"/>
              <a:ext cx="11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2000" dirty="0">
                <a:latin typeface="Calibri" panose="020F0502020204030204" charset="0"/>
              </a:endParaRPr>
            </a:p>
          </p:txBody>
        </p:sp>
      </p:grpSp>
      <p:sp>
        <p:nvSpPr>
          <p:cNvPr id="24585" name="TextBox 17"/>
          <p:cNvSpPr txBox="1"/>
          <p:nvPr>
            <p:custDataLst>
              <p:tags r:id="rId19"/>
            </p:custDataLst>
          </p:nvPr>
        </p:nvSpPr>
        <p:spPr>
          <a:xfrm>
            <a:off x="1664335" y="2722245"/>
            <a:ext cx="747395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/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ZCC–EV cooperation outperforms independent operation under most feasible conditions. However, a small TOU price gap leads to independent operation more advantageous.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6" name="矩形 3"/>
          <p:cNvSpPr/>
          <p:nvPr>
            <p:custDataLst>
              <p:tags r:id="rId20"/>
            </p:custDataLst>
          </p:nvPr>
        </p:nvSpPr>
        <p:spPr>
          <a:xfrm>
            <a:off x="1601470" y="5346065"/>
            <a:ext cx="75819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/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Aggressive decision adjustments trigger chaos and reduce long-term system profitability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Contents</a:t>
            </a:r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1"/>
            </p:custDataLst>
          </p:nvPr>
        </p:nvSpPr>
        <p:spPr>
          <a:xfrm>
            <a:off x="3467418" y="1945958"/>
            <a:ext cx="509270" cy="69596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p>
            <a:pPr algn="l" latinLnBrk="0"/>
            <a:r>
              <a:rPr lang="en-US" altLang="zh-CN" sz="2800" b="1" dirty="0">
                <a:solidFill>
                  <a:srgbClr val="376FFF"/>
                </a:solidFill>
              </a:rPr>
              <a:t>01</a:t>
            </a:r>
            <a:endParaRPr lang="en-US" altLang="zh-CN" sz="2800" b="1" dirty="0">
              <a:solidFill>
                <a:srgbClr val="376FFF"/>
              </a:solidFill>
            </a:endParaRPr>
          </a:p>
        </p:txBody>
      </p:sp>
      <p:cxnSp>
        <p:nvCxnSpPr>
          <p:cNvPr id="34" name="直接连接符 33"/>
          <p:cNvCxnSpPr/>
          <p:nvPr>
            <p:custDataLst>
              <p:tags r:id="rId2"/>
            </p:custDataLst>
          </p:nvPr>
        </p:nvCxnSpPr>
        <p:spPr>
          <a:xfrm flipH="1">
            <a:off x="3467418" y="2783523"/>
            <a:ext cx="5248763" cy="0"/>
          </a:xfrm>
          <a:prstGeom prst="line">
            <a:avLst/>
          </a:prstGeom>
          <a:noFill/>
          <a:ln w="12700" cap="flat" cmpd="sng" algn="ctr">
            <a:solidFill>
              <a:srgbClr val="376FFF">
                <a:lumMod val="60000"/>
                <a:lumOff val="40000"/>
                <a:alpha val="70000"/>
              </a:srgbClr>
            </a:solidFill>
            <a:prstDash val="solid"/>
            <a:miter lim="800000"/>
          </a:ln>
          <a:effectLst/>
        </p:spPr>
      </p:cxnSp>
      <p:sp>
        <p:nvSpPr>
          <p:cNvPr id="35" name="文本框 34"/>
          <p:cNvSpPr txBox="1"/>
          <p:nvPr>
            <p:custDataLst>
              <p:tags r:id="rId3"/>
            </p:custDataLst>
          </p:nvPr>
        </p:nvSpPr>
        <p:spPr>
          <a:xfrm>
            <a:off x="3980498" y="2030413"/>
            <a:ext cx="4735830" cy="5727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r" latinLnBrk="0"/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Introduction</a:t>
            </a:r>
            <a:endParaRPr lang="en-US" altLang="zh-CN" sz="24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6" name="文本框 35"/>
          <p:cNvSpPr txBox="1"/>
          <p:nvPr>
            <p:custDataLst>
              <p:tags r:id="rId4"/>
            </p:custDataLst>
          </p:nvPr>
        </p:nvSpPr>
        <p:spPr>
          <a:xfrm>
            <a:off x="3467418" y="2850198"/>
            <a:ext cx="509270" cy="69596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p>
            <a:pPr algn="l" latinLnBrk="0"/>
            <a:r>
              <a:rPr lang="en-US" altLang="zh-CN" sz="2800" b="1" dirty="0">
                <a:solidFill>
                  <a:srgbClr val="376FFF"/>
                </a:solidFill>
              </a:rPr>
              <a:t>02</a:t>
            </a:r>
            <a:endParaRPr lang="en-US" altLang="zh-CN" sz="2800" b="1" dirty="0">
              <a:solidFill>
                <a:srgbClr val="376FFF"/>
              </a:solidFill>
            </a:endParaRPr>
          </a:p>
        </p:txBody>
      </p:sp>
      <p:cxnSp>
        <p:nvCxnSpPr>
          <p:cNvPr id="37" name="直接连接符 36"/>
          <p:cNvCxnSpPr/>
          <p:nvPr>
            <p:custDataLst>
              <p:tags r:id="rId5"/>
            </p:custDataLst>
          </p:nvPr>
        </p:nvCxnSpPr>
        <p:spPr>
          <a:xfrm flipH="1">
            <a:off x="3467418" y="3687763"/>
            <a:ext cx="5248763" cy="0"/>
          </a:xfrm>
          <a:prstGeom prst="line">
            <a:avLst/>
          </a:prstGeom>
          <a:noFill/>
          <a:ln w="12700" cap="flat" cmpd="sng" algn="ctr">
            <a:solidFill>
              <a:srgbClr val="376FFF">
                <a:lumMod val="60000"/>
                <a:lumOff val="40000"/>
                <a:alpha val="70000"/>
              </a:srgbClr>
            </a:solidFill>
            <a:prstDash val="solid"/>
            <a:miter lim="800000"/>
          </a:ln>
          <a:effectLst/>
        </p:spPr>
      </p:cxnSp>
      <p:sp>
        <p:nvSpPr>
          <p:cNvPr id="38" name="文本框 37"/>
          <p:cNvSpPr txBox="1"/>
          <p:nvPr>
            <p:custDataLst>
              <p:tags r:id="rId6"/>
            </p:custDataLst>
          </p:nvPr>
        </p:nvSpPr>
        <p:spPr>
          <a:xfrm>
            <a:off x="3980498" y="2934653"/>
            <a:ext cx="4735830" cy="5727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r" latinLnBrk="0"/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Scenario and Models</a:t>
            </a:r>
            <a:endParaRPr lang="en-US" altLang="zh-CN" sz="24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9" name="文本框 38"/>
          <p:cNvSpPr txBox="1"/>
          <p:nvPr>
            <p:custDataLst>
              <p:tags r:id="rId7"/>
            </p:custDataLst>
          </p:nvPr>
        </p:nvSpPr>
        <p:spPr>
          <a:xfrm>
            <a:off x="3467418" y="3755073"/>
            <a:ext cx="509270" cy="69596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p>
            <a:pPr algn="l" latinLnBrk="0"/>
            <a:r>
              <a:rPr lang="en-US" altLang="zh-CN" sz="2800" b="1" dirty="0">
                <a:solidFill>
                  <a:srgbClr val="376FFF"/>
                </a:solidFill>
              </a:rPr>
              <a:t>03</a:t>
            </a:r>
            <a:endParaRPr lang="en-US" altLang="zh-CN" sz="2800" b="1" dirty="0">
              <a:solidFill>
                <a:srgbClr val="376FFF"/>
              </a:solidFill>
            </a:endParaRPr>
          </a:p>
        </p:txBody>
      </p:sp>
      <p:cxnSp>
        <p:nvCxnSpPr>
          <p:cNvPr id="40" name="直接连接符 39"/>
          <p:cNvCxnSpPr/>
          <p:nvPr>
            <p:custDataLst>
              <p:tags r:id="rId8"/>
            </p:custDataLst>
          </p:nvPr>
        </p:nvCxnSpPr>
        <p:spPr>
          <a:xfrm flipH="1">
            <a:off x="3467418" y="4592638"/>
            <a:ext cx="5248763" cy="0"/>
          </a:xfrm>
          <a:prstGeom prst="line">
            <a:avLst/>
          </a:prstGeom>
          <a:noFill/>
          <a:ln w="12700" cap="flat" cmpd="sng" algn="ctr">
            <a:solidFill>
              <a:srgbClr val="376FFF">
                <a:lumMod val="60000"/>
                <a:lumOff val="40000"/>
                <a:alpha val="70000"/>
              </a:srgbClr>
            </a:solidFill>
            <a:prstDash val="solid"/>
            <a:miter lim="800000"/>
          </a:ln>
          <a:effectLst/>
        </p:spPr>
      </p:cxnSp>
      <p:sp>
        <p:nvSpPr>
          <p:cNvPr id="41" name="文本框 40"/>
          <p:cNvSpPr txBox="1"/>
          <p:nvPr>
            <p:custDataLst>
              <p:tags r:id="rId9"/>
            </p:custDataLst>
          </p:nvPr>
        </p:nvSpPr>
        <p:spPr>
          <a:xfrm>
            <a:off x="3980498" y="3839528"/>
            <a:ext cx="4735830" cy="5727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r" latinLnBrk="0"/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Results and Discussions</a:t>
            </a:r>
            <a:endParaRPr lang="en-US" altLang="zh-CN" sz="24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2" name="文本框 41"/>
          <p:cNvSpPr txBox="1"/>
          <p:nvPr>
            <p:custDataLst>
              <p:tags r:id="rId10"/>
            </p:custDataLst>
          </p:nvPr>
        </p:nvSpPr>
        <p:spPr>
          <a:xfrm>
            <a:off x="3470593" y="4659313"/>
            <a:ext cx="509270" cy="69596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p>
            <a:pPr algn="l" latinLnBrk="0"/>
            <a:r>
              <a:rPr lang="en-US" altLang="zh-CN" sz="2800" b="1" dirty="0">
                <a:solidFill>
                  <a:srgbClr val="376FFF"/>
                </a:solidFill>
              </a:rPr>
              <a:t>04</a:t>
            </a:r>
            <a:endParaRPr lang="en-US" altLang="zh-CN" sz="2800" b="1" dirty="0">
              <a:solidFill>
                <a:srgbClr val="376FFF"/>
              </a:solidFill>
            </a:endParaRPr>
          </a:p>
        </p:txBody>
      </p:sp>
      <p:cxnSp>
        <p:nvCxnSpPr>
          <p:cNvPr id="43" name="直接连接符 42"/>
          <p:cNvCxnSpPr/>
          <p:nvPr>
            <p:custDataLst>
              <p:tags r:id="rId11"/>
            </p:custDataLst>
          </p:nvPr>
        </p:nvCxnSpPr>
        <p:spPr>
          <a:xfrm flipH="1">
            <a:off x="3470593" y="5496878"/>
            <a:ext cx="5248763" cy="0"/>
          </a:xfrm>
          <a:prstGeom prst="line">
            <a:avLst/>
          </a:prstGeom>
          <a:noFill/>
          <a:ln w="12700" cap="flat" cmpd="sng" algn="ctr">
            <a:solidFill>
              <a:srgbClr val="376FFF">
                <a:lumMod val="60000"/>
                <a:lumOff val="40000"/>
                <a:alpha val="70000"/>
              </a:srgbClr>
            </a:solidFill>
            <a:prstDash val="solid"/>
            <a:miter lim="800000"/>
          </a:ln>
          <a:effectLst/>
        </p:spPr>
      </p:cxnSp>
      <p:sp>
        <p:nvSpPr>
          <p:cNvPr id="44" name="文本框 43"/>
          <p:cNvSpPr txBox="1"/>
          <p:nvPr>
            <p:custDataLst>
              <p:tags r:id="rId12"/>
            </p:custDataLst>
          </p:nvPr>
        </p:nvSpPr>
        <p:spPr>
          <a:xfrm>
            <a:off x="3983673" y="4743768"/>
            <a:ext cx="4735830" cy="5727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r" latinLnBrk="0"/>
            <a:r>
              <a:rPr lang="en-US" altLang="zh-CN" sz="24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Conclusions</a:t>
            </a:r>
            <a:endParaRPr lang="en-US" altLang="zh-CN" sz="24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1"/>
            </p:custDataLst>
          </p:nvPr>
        </p:nvSpPr>
        <p:spPr>
          <a:xfrm>
            <a:off x="6881393" y="1339219"/>
            <a:ext cx="1056372" cy="1056372"/>
          </a:xfrm>
          <a:prstGeom prst="ellipse">
            <a:avLst/>
          </a:prstGeom>
          <a:solidFill>
            <a:srgbClr val="00A7F0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3576320" y="4230681"/>
            <a:ext cx="1848492" cy="1848492"/>
          </a:xfrm>
          <a:prstGeom prst="ellipse">
            <a:avLst/>
          </a:prstGeom>
          <a:solidFill>
            <a:srgbClr val="00A7F0">
              <a:alpha val="1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6992456" y="3862386"/>
            <a:ext cx="1678068" cy="1678068"/>
          </a:xfrm>
          <a:prstGeom prst="ellipse">
            <a:avLst/>
          </a:prstGeom>
          <a:solidFill>
            <a:srgbClr val="00A7F0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>
            <p:custDataLst>
              <p:tags r:id="rId4"/>
            </p:custDataLst>
          </p:nvPr>
        </p:nvSpPr>
        <p:spPr>
          <a:xfrm>
            <a:off x="2904490" y="1995170"/>
            <a:ext cx="6014720" cy="2766695"/>
          </a:xfrm>
          <a:prstGeom prst="ellipse">
            <a:avLst/>
          </a:prstGeom>
          <a:gradFill>
            <a:gsLst>
              <a:gs pos="0">
                <a:srgbClr val="00A7F0">
                  <a:lumMod val="10000"/>
                  <a:lumOff val="90000"/>
                </a:srgbClr>
              </a:gs>
              <a:gs pos="74000">
                <a:srgbClr val="00A7F0"/>
              </a:gs>
              <a:gs pos="83000">
                <a:srgbClr val="00A7F0">
                  <a:lumMod val="90000"/>
                </a:srgbClr>
              </a:gs>
              <a:gs pos="100000">
                <a:srgbClr val="00A7F0">
                  <a:lumMod val="9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标题"/>
          <p:cNvSpPr txBox="1"/>
          <p:nvPr>
            <p:custDataLst>
              <p:tags r:id="rId5"/>
            </p:custDataLst>
          </p:nvPr>
        </p:nvSpPr>
        <p:spPr>
          <a:xfrm>
            <a:off x="4348310" y="2895252"/>
            <a:ext cx="3251457" cy="9670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 algn="ctr" latinLnBrk="0"/>
            <a:r>
              <a:rPr lang="en-US" altLang="zh-CN" sz="4600" b="1" spc="300" dirty="0">
                <a:solidFill>
                  <a:schemeClr val="tx1"/>
                </a:solidFill>
                <a:latin typeface="微软雅黑" panose="020B0503020204020204" pitchFamily="34" charset="-122"/>
              </a:rPr>
              <a:t>1. Introduction</a:t>
            </a:r>
            <a:endParaRPr lang="en-US" altLang="zh-CN" sz="4600" b="1" spc="3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1.1 Background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7215" y="6028055"/>
            <a:ext cx="4133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Fig. 1 Located in Bicester, Oxfordshire, the Elmsbrook Eco-Town</a:t>
            </a:r>
            <a:endParaRPr lang="en-US" altLang="zh-CN"/>
          </a:p>
        </p:txBody>
      </p:sp>
      <p:cxnSp>
        <p:nvCxnSpPr>
          <p:cNvPr id="14" name="直接连接符 13"/>
          <p:cNvCxnSpPr/>
          <p:nvPr>
            <p:custDataLst>
              <p:tags r:id="rId1"/>
            </p:custDataLst>
          </p:nvPr>
        </p:nvCxnSpPr>
        <p:spPr>
          <a:xfrm>
            <a:off x="1106170" y="3003868"/>
            <a:ext cx="10800000" cy="0"/>
          </a:xfrm>
          <a:prstGeom prst="line">
            <a:avLst/>
          </a:prstGeom>
          <a:noFill/>
          <a:ln w="25400" cap="flat" cmpd="sng" algn="ctr">
            <a:gradFill>
              <a:gsLst>
                <a:gs pos="0">
                  <a:srgbClr val="376FFF">
                    <a:alpha val="0"/>
                  </a:srgbClr>
                </a:gs>
                <a:gs pos="54000">
                  <a:srgbClr val="376FFF"/>
                </a:gs>
                <a:gs pos="100000">
                  <a:srgbClr val="376FFF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6" name="剪去对角的矩形 5"/>
          <p:cNvSpPr/>
          <p:nvPr>
            <p:custDataLst>
              <p:tags r:id="rId2"/>
            </p:custDataLst>
          </p:nvPr>
        </p:nvSpPr>
        <p:spPr>
          <a:xfrm flipH="1">
            <a:off x="2383155" y="857250"/>
            <a:ext cx="5513070" cy="1976120"/>
          </a:xfrm>
          <a:prstGeom prst="snip2DiagRect">
            <a:avLst>
              <a:gd name="adj1" fmla="val 0"/>
              <a:gd name="adj2" fmla="val 11760"/>
            </a:avLst>
          </a:prstGeom>
          <a:gradFill>
            <a:gsLst>
              <a:gs pos="52000">
                <a:srgbClr val="376FFF">
                  <a:alpha val="0"/>
                </a:srgbClr>
              </a:gs>
              <a:gs pos="0">
                <a:srgbClr val="376FFF">
                  <a:alpha val="25000"/>
                </a:srgbClr>
              </a:gs>
              <a:gs pos="100000">
                <a:srgbClr val="376FFF">
                  <a:alpha val="25000"/>
                </a:srgbClr>
              </a:gs>
            </a:gsLst>
            <a:lin ang="2700000" scaled="0"/>
          </a:gradFill>
          <a:ln w="6350" cap="flat" cmpd="sng" algn="ctr">
            <a:gradFill>
              <a:gsLst>
                <a:gs pos="24000">
                  <a:srgbClr val="376FFF">
                    <a:alpha val="0"/>
                  </a:srgbClr>
                </a:gs>
                <a:gs pos="94000">
                  <a:srgbClr val="376FFF">
                    <a:alpha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MiSans Normal" panose="00000500000000000000" charset="-122"/>
              <a:ea typeface="MiSans Normal" panose="00000500000000000000" charset="-122"/>
              <a:cs typeface="思源黑体 CN Normal" panose="020B0400000000000000" pitchFamily="34" charset="-122"/>
              <a:sym typeface="MiSans Normal" panose="00000500000000000000" charset="-122"/>
            </a:endParaRPr>
          </a:p>
        </p:txBody>
      </p:sp>
      <p:sp>
        <p:nvSpPr>
          <p:cNvPr id="24" name="剪去对角的矩形 23"/>
          <p:cNvSpPr/>
          <p:nvPr>
            <p:custDataLst>
              <p:tags r:id="rId3"/>
            </p:custDataLst>
          </p:nvPr>
        </p:nvSpPr>
        <p:spPr>
          <a:xfrm flipH="1">
            <a:off x="5848985" y="3673475"/>
            <a:ext cx="6057265" cy="2713355"/>
          </a:xfrm>
          <a:prstGeom prst="snip2DiagRect">
            <a:avLst>
              <a:gd name="adj1" fmla="val 0"/>
              <a:gd name="adj2" fmla="val 11760"/>
            </a:avLst>
          </a:prstGeom>
          <a:gradFill>
            <a:gsLst>
              <a:gs pos="52000">
                <a:srgbClr val="376FFF">
                  <a:alpha val="0"/>
                </a:srgbClr>
              </a:gs>
              <a:gs pos="0">
                <a:srgbClr val="376FFF">
                  <a:alpha val="25000"/>
                </a:srgbClr>
              </a:gs>
              <a:gs pos="100000">
                <a:srgbClr val="376FFF">
                  <a:alpha val="25000"/>
                </a:srgbClr>
              </a:gs>
            </a:gsLst>
            <a:lin ang="2700000" scaled="0"/>
          </a:gradFill>
          <a:ln w="6350" cap="flat" cmpd="sng" algn="ctr">
            <a:gradFill>
              <a:gsLst>
                <a:gs pos="24000">
                  <a:srgbClr val="376FFF">
                    <a:alpha val="0"/>
                  </a:srgbClr>
                </a:gs>
                <a:gs pos="94000">
                  <a:srgbClr val="376FFF">
                    <a:alpha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MiSans Normal" panose="00000500000000000000" charset="-122"/>
              <a:ea typeface="MiSans Normal" panose="00000500000000000000" charset="-122"/>
              <a:cs typeface="思源黑体 CN Normal" panose="020B0400000000000000" pitchFamily="34" charset="-122"/>
              <a:sym typeface="MiSans Normal" panose="00000500000000000000" charset="-122"/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8110220" y="3127058"/>
            <a:ext cx="249555" cy="249555"/>
          </a:xfrm>
          <a:prstGeom prst="ellipse">
            <a:avLst/>
          </a:prstGeom>
          <a:solidFill>
            <a:srgbClr val="376FFF">
              <a:alpha val="30000"/>
            </a:srgbClr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8171180" y="3188018"/>
            <a:ext cx="127000" cy="127000"/>
          </a:xfrm>
          <a:prstGeom prst="ellipse">
            <a:avLst/>
          </a:prstGeom>
          <a:solidFill>
            <a:srgbClr val="FFFFFF"/>
          </a:solidFill>
          <a:ln w="63500" cap="flat" cmpd="sng" algn="ctr">
            <a:solidFill>
              <a:srgbClr val="376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>
            <p:custDataLst>
              <p:tags r:id="rId6"/>
            </p:custDataLst>
          </p:nvPr>
        </p:nvSpPr>
        <p:spPr>
          <a:xfrm>
            <a:off x="4650105" y="3127058"/>
            <a:ext cx="249555" cy="249555"/>
          </a:xfrm>
          <a:prstGeom prst="ellipse">
            <a:avLst/>
          </a:prstGeom>
          <a:solidFill>
            <a:srgbClr val="376FFF">
              <a:alpha val="30000"/>
            </a:srgbClr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4711065" y="3188018"/>
            <a:ext cx="127000" cy="127000"/>
          </a:xfrm>
          <a:prstGeom prst="ellipse">
            <a:avLst/>
          </a:prstGeom>
          <a:solidFill>
            <a:srgbClr val="FFFFFF"/>
          </a:solidFill>
          <a:ln w="63500" cap="flat" cmpd="sng" algn="ctr">
            <a:solidFill>
              <a:srgbClr val="376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8"/>
            </p:custDataLst>
          </p:nvPr>
        </p:nvCxnSpPr>
        <p:spPr>
          <a:xfrm flipH="1" flipV="1">
            <a:off x="4768215" y="2833053"/>
            <a:ext cx="6668" cy="29358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376FFF">
                    <a:alpha val="0"/>
                  </a:srgbClr>
                </a:gs>
                <a:gs pos="100000">
                  <a:srgbClr val="376FFF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2760980" y="1654810"/>
            <a:ext cx="4641850" cy="12052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Generation is time-dependent and unstable.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Overgeneration, curtailment.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Low utilization efficiency.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>
            <p:custDataLst>
              <p:tags r:id="rId10"/>
            </p:custDataLst>
          </p:nvPr>
        </p:nvSpPr>
        <p:spPr>
          <a:xfrm>
            <a:off x="2541905" y="1013460"/>
            <a:ext cx="4641850" cy="69596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gradFill>
                  <a:gsLst>
                    <a:gs pos="0">
                      <a:srgbClr val="376FFF">
                        <a:lumMod val="40000"/>
                        <a:lumOff val="60000"/>
                      </a:srgbClr>
                    </a:gs>
                    <a:gs pos="100000">
                      <a:srgbClr val="376FFF"/>
                    </a:gs>
                  </a:gsLst>
                  <a:lin ang="5400000" scaled="0"/>
                </a:gradFill>
                <a:latin typeface="微软雅黑" panose="020B0503020204020204" pitchFamily="34" charset="-122"/>
                <a:cs typeface="微软雅黑" panose="020B0503020204020204" pitchFamily="34" charset="-122"/>
              </a:rPr>
              <a:t>Tranditional Distributed Renewable Sources</a:t>
            </a:r>
            <a:endParaRPr lang="en-US" altLang="zh-CN" sz="2400" b="1">
              <a:gradFill>
                <a:gsLst>
                  <a:gs pos="0">
                    <a:srgbClr val="376FFF">
                      <a:lumMod val="40000"/>
                      <a:lumOff val="60000"/>
                    </a:srgbClr>
                  </a:gs>
                  <a:gs pos="100000">
                    <a:srgbClr val="376FFF"/>
                  </a:gs>
                </a:gsLst>
                <a:lin ang="5400000" scaled="0"/>
              </a:gra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11"/>
            </p:custDataLst>
          </p:nvPr>
        </p:nvCxnSpPr>
        <p:spPr>
          <a:xfrm>
            <a:off x="8234045" y="3377883"/>
            <a:ext cx="0" cy="40259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376FFF">
                    <a:alpha val="0"/>
                  </a:srgbClr>
                </a:gs>
                <a:gs pos="100000">
                  <a:srgbClr val="376FFF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27" name="矩形 26"/>
          <p:cNvSpPr/>
          <p:nvPr>
            <p:custDataLst>
              <p:tags r:id="rId12"/>
            </p:custDataLst>
          </p:nvPr>
        </p:nvSpPr>
        <p:spPr>
          <a:xfrm>
            <a:off x="6138545" y="4515485"/>
            <a:ext cx="5478780" cy="19259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Enabled by critical technologies: virtual power plant.</a:t>
            </a:r>
            <a:endParaRPr lang="en-US" altLang="zh-CN" sz="160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Prosumer buildings</a:t>
            </a:r>
            <a:endParaRPr lang="en-US" altLang="zh-CN" sz="160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Smart Energy Management Systems</a:t>
            </a:r>
            <a:endParaRPr lang="en-US" altLang="zh-CN" sz="160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Sources (PV, wind turine, Fuel generator) / Grid  / 	Load / Storage</a:t>
            </a:r>
            <a:endParaRPr lang="en-US" altLang="zh-CN" sz="160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13"/>
            </p:custDataLst>
          </p:nvPr>
        </p:nvSpPr>
        <p:spPr>
          <a:xfrm>
            <a:off x="6226810" y="3895725"/>
            <a:ext cx="5099050" cy="61976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gradFill>
                  <a:gsLst>
                    <a:gs pos="0">
                      <a:srgbClr val="376FFF">
                        <a:lumMod val="40000"/>
                        <a:lumOff val="60000"/>
                      </a:srgbClr>
                    </a:gs>
                    <a:gs pos="100000">
                      <a:srgbClr val="376FFF"/>
                    </a:gs>
                  </a:gsLst>
                  <a:lin ang="5400000" scaled="0"/>
                </a:gradFill>
                <a:latin typeface="微软雅黑" panose="020B0503020204020204" pitchFamily="34" charset="-122"/>
                <a:cs typeface="微软雅黑" panose="020B0503020204020204" pitchFamily="34" charset="-122"/>
              </a:rPr>
              <a:t>Zero-carbon Communities </a:t>
            </a:r>
            <a:endParaRPr lang="en-US" altLang="zh-CN" sz="2400" b="1">
              <a:gradFill>
                <a:gsLst>
                  <a:gs pos="0">
                    <a:srgbClr val="376FFF">
                      <a:lumMod val="40000"/>
                      <a:lumOff val="60000"/>
                    </a:srgbClr>
                  </a:gs>
                  <a:gs pos="100000">
                    <a:srgbClr val="376FFF"/>
                  </a:gs>
                </a:gsLst>
                <a:lin ang="5400000" scaled="0"/>
              </a:gra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>
            <p:custDataLst>
              <p:tags r:id="rId14"/>
            </p:custDataLst>
          </p:nvPr>
        </p:nvSpPr>
        <p:spPr>
          <a:xfrm rot="16200000">
            <a:off x="1904365" y="1806575"/>
            <a:ext cx="963930" cy="82550"/>
          </a:xfrm>
          <a:custGeom>
            <a:avLst/>
            <a:gdLst>
              <a:gd name="adj" fmla="val 134842"/>
              <a:gd name="maxAdj" fmla="*/ 50000 w ss"/>
              <a:gd name="a" fmla="pin 0 adj maxAdj"/>
              <a:gd name="x1" fmla="*/ ss a 200000"/>
              <a:gd name="x2" fmla="*/ ss a 100000"/>
              <a:gd name="x3" fmla="+- r 0 x2"/>
              <a:gd name="x4" fmla="+- r 0 x1"/>
              <a:gd name="il" fmla="*/ wd3 a maxAdj"/>
              <a:gd name="it" fmla="*/ hd3 a maxAdj"/>
              <a:gd name="ir" fmla="+- r 0 il"/>
            </a:gdLst>
            <a:ahLst/>
            <a:cxnLst>
              <a:cxn ang="3">
                <a:pos x="hc" y="t"/>
              </a:cxn>
              <a:cxn ang="cd2">
                <a:pos x="x1" y="vc"/>
              </a:cxn>
              <a:cxn ang="cd4">
                <a:pos x="hc" y="b"/>
              </a:cxn>
              <a:cxn ang="0">
                <a:pos x="x4" y="vc"/>
              </a:cxn>
            </a:cxnLst>
            <a:rect l="l" t="t" r="r" b="b"/>
            <a:pathLst>
              <a:path w="1518" h="106">
                <a:moveTo>
                  <a:pt x="71" y="0"/>
                </a:moveTo>
                <a:lnTo>
                  <a:pt x="908" y="0"/>
                </a:lnTo>
                <a:lnTo>
                  <a:pt x="979" y="53"/>
                </a:lnTo>
                <a:lnTo>
                  <a:pt x="1518" y="53"/>
                </a:lnTo>
                <a:lnTo>
                  <a:pt x="1447" y="106"/>
                </a:lnTo>
                <a:lnTo>
                  <a:pt x="610" y="106"/>
                </a:lnTo>
                <a:lnTo>
                  <a:pt x="539" y="53"/>
                </a:lnTo>
                <a:lnTo>
                  <a:pt x="0" y="53"/>
                </a:lnTo>
                <a:lnTo>
                  <a:pt x="71" y="0"/>
                </a:lnTo>
                <a:close/>
              </a:path>
            </a:pathLst>
          </a:custGeom>
          <a:solidFill>
            <a:srgbClr val="376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p>
            <a:pPr algn="ctr" latinLnBrk="0"/>
            <a:endParaRPr lang="zh-CN" altLang="en-US">
              <a:solidFill>
                <a:srgbClr val="FFFFFF"/>
              </a:solidFill>
              <a:latin typeface="MiSans Normal" panose="00000500000000000000" charset="-122"/>
              <a:ea typeface="MiSans Normal" panose="00000500000000000000" charset="-122"/>
              <a:cs typeface="思源黑体 CN Normal" panose="020B0400000000000000" pitchFamily="34" charset="-122"/>
              <a:sym typeface="MiSans Normal" panose="00000500000000000000" charset="-122"/>
            </a:endParaRPr>
          </a:p>
        </p:txBody>
      </p:sp>
      <p:sp>
        <p:nvSpPr>
          <p:cNvPr id="30" name="任意多边形 29"/>
          <p:cNvSpPr/>
          <p:nvPr>
            <p:custDataLst>
              <p:tags r:id="rId15"/>
            </p:custDataLst>
          </p:nvPr>
        </p:nvSpPr>
        <p:spPr>
          <a:xfrm flipH="1">
            <a:off x="5848985" y="937260"/>
            <a:ext cx="1282700" cy="76200"/>
          </a:xfrm>
          <a:custGeom>
            <a:avLst/>
            <a:gdLst>
              <a:gd name="adj" fmla="val 25000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430" h="97">
                <a:moveTo>
                  <a:pt x="0" y="97"/>
                </a:moveTo>
                <a:lnTo>
                  <a:pt x="24" y="0"/>
                </a:lnTo>
                <a:lnTo>
                  <a:pt x="101" y="0"/>
                </a:lnTo>
                <a:lnTo>
                  <a:pt x="77" y="97"/>
                </a:lnTo>
                <a:lnTo>
                  <a:pt x="0" y="97"/>
                </a:lnTo>
                <a:close/>
                <a:moveTo>
                  <a:pt x="133" y="97"/>
                </a:moveTo>
                <a:lnTo>
                  <a:pt x="157" y="0"/>
                </a:lnTo>
                <a:lnTo>
                  <a:pt x="234" y="0"/>
                </a:lnTo>
                <a:lnTo>
                  <a:pt x="210" y="97"/>
                </a:lnTo>
                <a:lnTo>
                  <a:pt x="133" y="97"/>
                </a:lnTo>
                <a:close/>
                <a:moveTo>
                  <a:pt x="266" y="97"/>
                </a:moveTo>
                <a:lnTo>
                  <a:pt x="290" y="0"/>
                </a:lnTo>
                <a:lnTo>
                  <a:pt x="367" y="0"/>
                </a:lnTo>
                <a:lnTo>
                  <a:pt x="343" y="97"/>
                </a:lnTo>
                <a:lnTo>
                  <a:pt x="266" y="97"/>
                </a:lnTo>
                <a:close/>
                <a:moveTo>
                  <a:pt x="399" y="97"/>
                </a:moveTo>
                <a:lnTo>
                  <a:pt x="423" y="0"/>
                </a:lnTo>
                <a:lnTo>
                  <a:pt x="500" y="0"/>
                </a:lnTo>
                <a:lnTo>
                  <a:pt x="476" y="97"/>
                </a:lnTo>
                <a:lnTo>
                  <a:pt x="399" y="97"/>
                </a:lnTo>
                <a:close/>
                <a:moveTo>
                  <a:pt x="532" y="97"/>
                </a:moveTo>
                <a:lnTo>
                  <a:pt x="556" y="0"/>
                </a:lnTo>
                <a:lnTo>
                  <a:pt x="633" y="0"/>
                </a:lnTo>
                <a:lnTo>
                  <a:pt x="609" y="97"/>
                </a:lnTo>
                <a:lnTo>
                  <a:pt x="532" y="97"/>
                </a:lnTo>
                <a:close/>
                <a:moveTo>
                  <a:pt x="664" y="97"/>
                </a:moveTo>
                <a:lnTo>
                  <a:pt x="688" y="0"/>
                </a:lnTo>
                <a:lnTo>
                  <a:pt x="765" y="0"/>
                </a:lnTo>
                <a:lnTo>
                  <a:pt x="741" y="97"/>
                </a:lnTo>
                <a:lnTo>
                  <a:pt x="664" y="97"/>
                </a:lnTo>
                <a:close/>
                <a:moveTo>
                  <a:pt x="797" y="97"/>
                </a:moveTo>
                <a:lnTo>
                  <a:pt x="821" y="0"/>
                </a:lnTo>
                <a:lnTo>
                  <a:pt x="898" y="0"/>
                </a:lnTo>
                <a:lnTo>
                  <a:pt x="874" y="97"/>
                </a:lnTo>
                <a:lnTo>
                  <a:pt x="797" y="97"/>
                </a:lnTo>
                <a:close/>
                <a:moveTo>
                  <a:pt x="930" y="97"/>
                </a:moveTo>
                <a:lnTo>
                  <a:pt x="954" y="0"/>
                </a:lnTo>
                <a:lnTo>
                  <a:pt x="1031" y="0"/>
                </a:lnTo>
                <a:lnTo>
                  <a:pt x="1007" y="97"/>
                </a:lnTo>
                <a:lnTo>
                  <a:pt x="930" y="97"/>
                </a:lnTo>
                <a:close/>
                <a:moveTo>
                  <a:pt x="1063" y="97"/>
                </a:moveTo>
                <a:lnTo>
                  <a:pt x="1087" y="0"/>
                </a:lnTo>
                <a:lnTo>
                  <a:pt x="1164" y="0"/>
                </a:lnTo>
                <a:lnTo>
                  <a:pt x="1140" y="97"/>
                </a:lnTo>
                <a:lnTo>
                  <a:pt x="1063" y="97"/>
                </a:lnTo>
                <a:close/>
                <a:moveTo>
                  <a:pt x="1196" y="97"/>
                </a:moveTo>
                <a:lnTo>
                  <a:pt x="1220" y="0"/>
                </a:lnTo>
                <a:lnTo>
                  <a:pt x="1297" y="0"/>
                </a:lnTo>
                <a:lnTo>
                  <a:pt x="1273" y="97"/>
                </a:lnTo>
                <a:lnTo>
                  <a:pt x="1196" y="97"/>
                </a:lnTo>
                <a:close/>
                <a:moveTo>
                  <a:pt x="1329" y="97"/>
                </a:moveTo>
                <a:lnTo>
                  <a:pt x="1353" y="0"/>
                </a:lnTo>
                <a:lnTo>
                  <a:pt x="1430" y="0"/>
                </a:lnTo>
                <a:lnTo>
                  <a:pt x="1406" y="97"/>
                </a:lnTo>
                <a:lnTo>
                  <a:pt x="1329" y="97"/>
                </a:lnTo>
                <a:close/>
              </a:path>
            </a:pathLst>
          </a:custGeom>
          <a:gradFill flip="none" rotWithShape="1">
            <a:gsLst>
              <a:gs pos="0">
                <a:srgbClr val="376FFF"/>
              </a:gs>
              <a:gs pos="100000">
                <a:srgbClr val="376FFF">
                  <a:alpha val="0"/>
                </a:srgb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27000" algn="ctr" rotWithShape="0">
              <a:srgbClr val="376FFF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latinLnBrk="0"/>
            <a:endParaRPr lang="zh-CN" altLang="en-US">
              <a:solidFill>
                <a:srgbClr val="FFFFFF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alphaModFix amt="25000"/>
            <a:duotone>
              <a:srgbClr val="376FFF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668395" y="2705418"/>
            <a:ext cx="2199640" cy="2317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duotone>
              <a:srgbClr val="376FFF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177030" y="2785745"/>
            <a:ext cx="1365885" cy="762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duotone>
              <a:srgbClr val="376FFF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 flipV="1">
            <a:off x="4430395" y="2783205"/>
            <a:ext cx="781685" cy="76200"/>
          </a:xfrm>
          <a:prstGeom prst="rect">
            <a:avLst/>
          </a:prstGeom>
        </p:spPr>
      </p:pic>
      <p:sp>
        <p:nvSpPr>
          <p:cNvPr id="34" name="菱形 33"/>
          <p:cNvSpPr/>
          <p:nvPr>
            <p:custDataLst>
              <p:tags r:id="rId21"/>
            </p:custDataLst>
          </p:nvPr>
        </p:nvSpPr>
        <p:spPr>
          <a:xfrm flipV="1">
            <a:off x="3616960" y="2812415"/>
            <a:ext cx="2661285" cy="76200"/>
          </a:xfrm>
          <a:prstGeom prst="diamond">
            <a:avLst/>
          </a:prstGeom>
          <a:gradFill>
            <a:gsLst>
              <a:gs pos="0">
                <a:srgbClr val="376FFF">
                  <a:alpha val="10000"/>
                </a:srgbClr>
              </a:gs>
              <a:gs pos="100000">
                <a:srgbClr val="376FFF">
                  <a:alpha val="10000"/>
                </a:srgbClr>
              </a:gs>
              <a:gs pos="50000">
                <a:srgbClr val="FFFFFF"/>
              </a:gs>
            </a:gsLst>
            <a:lin ang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 latinLnBrk="0"/>
            <a:endParaRPr lang="zh-CN" altLang="en-US">
              <a:solidFill>
                <a:srgbClr val="FFFFFF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5" name="任意多边形 34"/>
          <p:cNvSpPr/>
          <p:nvPr>
            <p:custDataLst>
              <p:tags r:id="rId22"/>
            </p:custDataLst>
          </p:nvPr>
        </p:nvSpPr>
        <p:spPr>
          <a:xfrm rot="16200000">
            <a:off x="5086350" y="4906645"/>
            <a:ext cx="1539875" cy="85090"/>
          </a:xfrm>
          <a:custGeom>
            <a:avLst/>
            <a:gdLst>
              <a:gd name="adj" fmla="val 134842"/>
              <a:gd name="maxAdj" fmla="*/ 50000 w ss"/>
              <a:gd name="a" fmla="pin 0 adj maxAdj"/>
              <a:gd name="x1" fmla="*/ ss a 200000"/>
              <a:gd name="x2" fmla="*/ ss a 100000"/>
              <a:gd name="x3" fmla="+- r 0 x2"/>
              <a:gd name="x4" fmla="+- r 0 x1"/>
              <a:gd name="il" fmla="*/ wd3 a maxAdj"/>
              <a:gd name="it" fmla="*/ hd3 a maxAdj"/>
              <a:gd name="ir" fmla="+- r 0 il"/>
            </a:gdLst>
            <a:ahLst/>
            <a:cxnLst>
              <a:cxn ang="3">
                <a:pos x="hc" y="t"/>
              </a:cxn>
              <a:cxn ang="cd2">
                <a:pos x="x1" y="vc"/>
              </a:cxn>
              <a:cxn ang="cd4">
                <a:pos x="hc" y="b"/>
              </a:cxn>
              <a:cxn ang="0">
                <a:pos x="x4" y="vc"/>
              </a:cxn>
            </a:cxnLst>
            <a:rect l="l" t="t" r="r" b="b"/>
            <a:pathLst>
              <a:path w="1518" h="106">
                <a:moveTo>
                  <a:pt x="71" y="0"/>
                </a:moveTo>
                <a:lnTo>
                  <a:pt x="908" y="0"/>
                </a:lnTo>
                <a:lnTo>
                  <a:pt x="979" y="53"/>
                </a:lnTo>
                <a:lnTo>
                  <a:pt x="1518" y="53"/>
                </a:lnTo>
                <a:lnTo>
                  <a:pt x="1447" y="106"/>
                </a:lnTo>
                <a:lnTo>
                  <a:pt x="610" y="106"/>
                </a:lnTo>
                <a:lnTo>
                  <a:pt x="539" y="53"/>
                </a:lnTo>
                <a:lnTo>
                  <a:pt x="0" y="53"/>
                </a:lnTo>
                <a:lnTo>
                  <a:pt x="71" y="0"/>
                </a:lnTo>
                <a:close/>
              </a:path>
            </a:pathLst>
          </a:custGeom>
          <a:solidFill>
            <a:srgbClr val="376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p>
            <a:pPr algn="ctr" latinLnBrk="0"/>
            <a:endParaRPr lang="zh-CN" altLang="en-US">
              <a:solidFill>
                <a:srgbClr val="FFFFFF"/>
              </a:solidFill>
              <a:latin typeface="MiSans Normal" panose="00000500000000000000" charset="-122"/>
              <a:ea typeface="MiSans Normal" panose="00000500000000000000" charset="-122"/>
              <a:cs typeface="思源黑体 CN Normal" panose="020B0400000000000000" pitchFamily="34" charset="-122"/>
              <a:sym typeface="MiSans Normal" panose="00000500000000000000" charset="-122"/>
            </a:endParaRPr>
          </a:p>
        </p:txBody>
      </p:sp>
      <p:sp>
        <p:nvSpPr>
          <p:cNvPr id="36" name="任意多边形 35"/>
          <p:cNvSpPr/>
          <p:nvPr>
            <p:custDataLst>
              <p:tags r:id="rId23"/>
            </p:custDataLst>
          </p:nvPr>
        </p:nvSpPr>
        <p:spPr>
          <a:xfrm flipH="1">
            <a:off x="9314815" y="3753485"/>
            <a:ext cx="1409065" cy="121285"/>
          </a:xfrm>
          <a:custGeom>
            <a:avLst/>
            <a:gdLst>
              <a:gd name="adj" fmla="val 25000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430" h="97">
                <a:moveTo>
                  <a:pt x="0" y="97"/>
                </a:moveTo>
                <a:lnTo>
                  <a:pt x="24" y="0"/>
                </a:lnTo>
                <a:lnTo>
                  <a:pt x="101" y="0"/>
                </a:lnTo>
                <a:lnTo>
                  <a:pt x="77" y="97"/>
                </a:lnTo>
                <a:lnTo>
                  <a:pt x="0" y="97"/>
                </a:lnTo>
                <a:close/>
                <a:moveTo>
                  <a:pt x="133" y="97"/>
                </a:moveTo>
                <a:lnTo>
                  <a:pt x="157" y="0"/>
                </a:lnTo>
                <a:lnTo>
                  <a:pt x="234" y="0"/>
                </a:lnTo>
                <a:lnTo>
                  <a:pt x="210" y="97"/>
                </a:lnTo>
                <a:lnTo>
                  <a:pt x="133" y="97"/>
                </a:lnTo>
                <a:close/>
                <a:moveTo>
                  <a:pt x="266" y="97"/>
                </a:moveTo>
                <a:lnTo>
                  <a:pt x="290" y="0"/>
                </a:lnTo>
                <a:lnTo>
                  <a:pt x="367" y="0"/>
                </a:lnTo>
                <a:lnTo>
                  <a:pt x="343" y="97"/>
                </a:lnTo>
                <a:lnTo>
                  <a:pt x="266" y="97"/>
                </a:lnTo>
                <a:close/>
                <a:moveTo>
                  <a:pt x="399" y="97"/>
                </a:moveTo>
                <a:lnTo>
                  <a:pt x="423" y="0"/>
                </a:lnTo>
                <a:lnTo>
                  <a:pt x="500" y="0"/>
                </a:lnTo>
                <a:lnTo>
                  <a:pt x="476" y="97"/>
                </a:lnTo>
                <a:lnTo>
                  <a:pt x="399" y="97"/>
                </a:lnTo>
                <a:close/>
                <a:moveTo>
                  <a:pt x="532" y="97"/>
                </a:moveTo>
                <a:lnTo>
                  <a:pt x="556" y="0"/>
                </a:lnTo>
                <a:lnTo>
                  <a:pt x="633" y="0"/>
                </a:lnTo>
                <a:lnTo>
                  <a:pt x="609" y="97"/>
                </a:lnTo>
                <a:lnTo>
                  <a:pt x="532" y="97"/>
                </a:lnTo>
                <a:close/>
                <a:moveTo>
                  <a:pt x="664" y="97"/>
                </a:moveTo>
                <a:lnTo>
                  <a:pt x="688" y="0"/>
                </a:lnTo>
                <a:lnTo>
                  <a:pt x="765" y="0"/>
                </a:lnTo>
                <a:lnTo>
                  <a:pt x="741" y="97"/>
                </a:lnTo>
                <a:lnTo>
                  <a:pt x="664" y="97"/>
                </a:lnTo>
                <a:close/>
                <a:moveTo>
                  <a:pt x="797" y="97"/>
                </a:moveTo>
                <a:lnTo>
                  <a:pt x="821" y="0"/>
                </a:lnTo>
                <a:lnTo>
                  <a:pt x="898" y="0"/>
                </a:lnTo>
                <a:lnTo>
                  <a:pt x="874" y="97"/>
                </a:lnTo>
                <a:lnTo>
                  <a:pt x="797" y="97"/>
                </a:lnTo>
                <a:close/>
                <a:moveTo>
                  <a:pt x="930" y="97"/>
                </a:moveTo>
                <a:lnTo>
                  <a:pt x="954" y="0"/>
                </a:lnTo>
                <a:lnTo>
                  <a:pt x="1031" y="0"/>
                </a:lnTo>
                <a:lnTo>
                  <a:pt x="1007" y="97"/>
                </a:lnTo>
                <a:lnTo>
                  <a:pt x="930" y="97"/>
                </a:lnTo>
                <a:close/>
                <a:moveTo>
                  <a:pt x="1063" y="97"/>
                </a:moveTo>
                <a:lnTo>
                  <a:pt x="1087" y="0"/>
                </a:lnTo>
                <a:lnTo>
                  <a:pt x="1164" y="0"/>
                </a:lnTo>
                <a:lnTo>
                  <a:pt x="1140" y="97"/>
                </a:lnTo>
                <a:lnTo>
                  <a:pt x="1063" y="97"/>
                </a:lnTo>
                <a:close/>
                <a:moveTo>
                  <a:pt x="1196" y="97"/>
                </a:moveTo>
                <a:lnTo>
                  <a:pt x="1220" y="0"/>
                </a:lnTo>
                <a:lnTo>
                  <a:pt x="1297" y="0"/>
                </a:lnTo>
                <a:lnTo>
                  <a:pt x="1273" y="97"/>
                </a:lnTo>
                <a:lnTo>
                  <a:pt x="1196" y="97"/>
                </a:lnTo>
                <a:close/>
                <a:moveTo>
                  <a:pt x="1329" y="97"/>
                </a:moveTo>
                <a:lnTo>
                  <a:pt x="1353" y="0"/>
                </a:lnTo>
                <a:lnTo>
                  <a:pt x="1430" y="0"/>
                </a:lnTo>
                <a:lnTo>
                  <a:pt x="1406" y="97"/>
                </a:lnTo>
                <a:lnTo>
                  <a:pt x="1329" y="97"/>
                </a:lnTo>
                <a:close/>
              </a:path>
            </a:pathLst>
          </a:custGeom>
          <a:gradFill flip="none" rotWithShape="1">
            <a:gsLst>
              <a:gs pos="0">
                <a:srgbClr val="376FFF"/>
              </a:gs>
              <a:gs pos="100000">
                <a:srgbClr val="376FFF">
                  <a:alpha val="0"/>
                </a:srgb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27000" algn="ctr" rotWithShape="0">
              <a:srgbClr val="376FFF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latinLnBrk="0"/>
            <a:endParaRPr lang="zh-CN" altLang="en-US">
              <a:solidFill>
                <a:srgbClr val="FFFFFF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17">
            <a:alphaModFix amt="25000"/>
            <a:duotone>
              <a:srgbClr val="376FFF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131685" y="6159500"/>
            <a:ext cx="3862070" cy="38227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17">
            <a:duotone>
              <a:srgbClr val="376FFF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642860" y="6313805"/>
            <a:ext cx="2077720" cy="11811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0">
            <a:duotone>
              <a:srgbClr val="376FFF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 flipV="1">
            <a:off x="8130540" y="6313170"/>
            <a:ext cx="1184275" cy="125730"/>
          </a:xfrm>
          <a:prstGeom prst="rect">
            <a:avLst/>
          </a:prstGeom>
        </p:spPr>
      </p:pic>
      <p:sp>
        <p:nvSpPr>
          <p:cNvPr id="40" name="菱形 39"/>
          <p:cNvSpPr/>
          <p:nvPr>
            <p:custDataLst>
              <p:tags r:id="rId27"/>
            </p:custDataLst>
          </p:nvPr>
        </p:nvSpPr>
        <p:spPr>
          <a:xfrm flipV="1">
            <a:off x="7402830" y="6332855"/>
            <a:ext cx="2923540" cy="106045"/>
          </a:xfrm>
          <a:prstGeom prst="diamond">
            <a:avLst/>
          </a:prstGeom>
          <a:gradFill>
            <a:gsLst>
              <a:gs pos="0">
                <a:srgbClr val="376FFF">
                  <a:alpha val="10000"/>
                </a:srgbClr>
              </a:gs>
              <a:gs pos="100000">
                <a:srgbClr val="376FFF">
                  <a:alpha val="10000"/>
                </a:srgbClr>
              </a:gs>
              <a:gs pos="50000">
                <a:srgbClr val="FFFFFF"/>
              </a:gs>
            </a:gsLst>
            <a:lin ang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 latinLnBrk="0"/>
            <a:endParaRPr lang="zh-CN" altLang="en-US">
              <a:solidFill>
                <a:srgbClr val="FFFFFF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41" name="图片 40"/>
          <p:cNvPicPr/>
          <p:nvPr/>
        </p:nvPicPr>
        <p:blipFill>
          <a:blip r:embed="rId28"/>
          <a:stretch>
            <a:fillRect/>
          </a:stretch>
        </p:blipFill>
        <p:spPr>
          <a:xfrm>
            <a:off x="594360" y="3201035"/>
            <a:ext cx="3886200" cy="25990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1.2 Purposes</a:t>
            </a:r>
            <a:endParaRPr lang="zh-CN" altLang="en-US"/>
          </a:p>
        </p:txBody>
      </p:sp>
      <p:sp>
        <p:nvSpPr>
          <p:cNvPr id="36" name="圆角矩形 35"/>
          <p:cNvSpPr/>
          <p:nvPr>
            <p:custDataLst>
              <p:tags r:id="rId1"/>
            </p:custDataLst>
          </p:nvPr>
        </p:nvSpPr>
        <p:spPr>
          <a:xfrm>
            <a:off x="524510" y="967740"/>
            <a:ext cx="2298065" cy="661670"/>
          </a:xfrm>
          <a:prstGeom prst="roundRect">
            <a:avLst>
              <a:gd name="adj" fmla="val 50000"/>
            </a:avLst>
          </a:prstGeom>
          <a:solidFill>
            <a:srgbClr val="376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p>
            <a:pPr algn="ctr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>
                    <a:lumMod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Motivation</a:t>
            </a:r>
            <a:endParaRPr lang="en-US" altLang="zh-CN" sz="2000" b="1">
              <a:solidFill>
                <a:srgbClr val="FFFFFF">
                  <a:lumMod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610235" y="1942465"/>
            <a:ext cx="10886440" cy="12998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(1) Economic feasibility of ZCCs under declining feed-in tariffs (FiT)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(2) Feasibility of peer-to-peer (P2P) green electricity trading: evidence from ZCC–EV charging pile interactions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(3) Complete elimination of the carbon footprint from EV electricity supply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4510" y="4608195"/>
            <a:ext cx="1050544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(1) Economic feasibility &amp; operational scenario complexity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lvl="1" indent="45720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Declining Feed-in Tariff (FiT) reduces profitability of surplus PV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lvl="1" indent="45720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Necessitate P2P green electricity trading for Profitability (e.g., EV charging piles)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Research question 1:  </a:t>
            </a: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How to select optimal operational scenarios &amp; pricing strategies under multi-factor coupling?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圆角矩形 35"/>
          <p:cNvSpPr/>
          <p:nvPr>
            <p:custDataLst>
              <p:tags r:id="rId3"/>
            </p:custDataLst>
          </p:nvPr>
        </p:nvSpPr>
        <p:spPr>
          <a:xfrm>
            <a:off x="524510" y="3815715"/>
            <a:ext cx="2069465" cy="614045"/>
          </a:xfrm>
          <a:prstGeom prst="roundRect">
            <a:avLst>
              <a:gd name="adj" fmla="val 50000"/>
            </a:avLst>
          </a:prstGeom>
          <a:solidFill>
            <a:srgbClr val="376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p>
            <a:pPr algn="ctr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>
                    <a:lumMod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issues</a:t>
            </a:r>
            <a:endParaRPr lang="en-US" altLang="zh-CN" sz="2000" b="1">
              <a:solidFill>
                <a:srgbClr val="FFFFFF">
                  <a:lumMod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1.2 Purposes</a:t>
            </a:r>
            <a:endParaRPr lang="zh-CN" altLang="en-US"/>
          </a:p>
        </p:txBody>
      </p:sp>
      <p:sp>
        <p:nvSpPr>
          <p:cNvPr id="66" name="圆角矩形 65"/>
          <p:cNvSpPr/>
          <p:nvPr>
            <p:custDataLst>
              <p:tags r:id="rId1"/>
            </p:custDataLst>
          </p:nvPr>
        </p:nvSpPr>
        <p:spPr>
          <a:xfrm>
            <a:off x="895668" y="3967798"/>
            <a:ext cx="10286365" cy="2339975"/>
          </a:xfrm>
          <a:prstGeom prst="roundRect">
            <a:avLst>
              <a:gd name="adj" fmla="val 50000"/>
            </a:avLst>
          </a:prstGeom>
          <a:solidFill>
            <a:srgbClr val="376FFF">
              <a:lumMod val="20000"/>
              <a:lumOff val="80000"/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圆角矩形 35"/>
          <p:cNvSpPr/>
          <p:nvPr>
            <p:custDataLst>
              <p:tags r:id="rId2"/>
            </p:custDataLst>
          </p:nvPr>
        </p:nvSpPr>
        <p:spPr>
          <a:xfrm>
            <a:off x="334010" y="977900"/>
            <a:ext cx="2069465" cy="614045"/>
          </a:xfrm>
          <a:prstGeom prst="roundRect">
            <a:avLst>
              <a:gd name="adj" fmla="val 50000"/>
            </a:avLst>
          </a:prstGeom>
          <a:solidFill>
            <a:srgbClr val="376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p>
            <a:pPr algn="ctr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>
                    <a:lumMod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issues</a:t>
            </a:r>
            <a:endParaRPr lang="en-US" altLang="zh-CN" sz="2000" b="1">
              <a:solidFill>
                <a:srgbClr val="FFFFFF">
                  <a:lumMod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81025" y="3153410"/>
            <a:ext cx="9362440" cy="12998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(2) Effectiveness of several types of fiscal subsidies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PV equipment subsidies (ZCC operator or PV supplier ) \ Green electricity trading subsidies  (</a:t>
            </a: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ZCC operator or EV owners</a:t>
            </a: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Subsidies ≠ always effective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Spillover effects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Research Question 2: </a:t>
            </a: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Which subsidy type yields the highest marginal social benefit?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(3) System Stability &amp; Chaotic Dynamics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Participants: Information perception delay,  decision adjustments based on 	bounded rationality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45720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Potential chaos in supply chains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Research Question 3:</a:t>
            </a:r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How do decision adjustment speeds affect system stability?</a:t>
            </a:r>
            <a:endParaRPr lang="en-US" altLang="zh-CN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1"/>
            </p:custDataLst>
          </p:nvPr>
        </p:nvSpPr>
        <p:spPr>
          <a:xfrm>
            <a:off x="6881393" y="1339219"/>
            <a:ext cx="1056372" cy="1056372"/>
          </a:xfrm>
          <a:prstGeom prst="ellipse">
            <a:avLst/>
          </a:prstGeom>
          <a:solidFill>
            <a:srgbClr val="00A7F0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3576320" y="4230681"/>
            <a:ext cx="1848492" cy="1848492"/>
          </a:xfrm>
          <a:prstGeom prst="ellipse">
            <a:avLst/>
          </a:prstGeom>
          <a:solidFill>
            <a:srgbClr val="00A7F0">
              <a:alpha val="1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6992456" y="3862386"/>
            <a:ext cx="1678068" cy="1678068"/>
          </a:xfrm>
          <a:prstGeom prst="ellipse">
            <a:avLst/>
          </a:prstGeom>
          <a:solidFill>
            <a:srgbClr val="00A7F0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>
            <p:custDataLst>
              <p:tags r:id="rId4"/>
            </p:custDataLst>
          </p:nvPr>
        </p:nvSpPr>
        <p:spPr>
          <a:xfrm>
            <a:off x="2904490" y="1995170"/>
            <a:ext cx="6014720" cy="2766695"/>
          </a:xfrm>
          <a:prstGeom prst="ellipse">
            <a:avLst/>
          </a:prstGeom>
          <a:gradFill>
            <a:gsLst>
              <a:gs pos="0">
                <a:srgbClr val="00A7F0">
                  <a:lumMod val="10000"/>
                  <a:lumOff val="90000"/>
                </a:srgbClr>
              </a:gs>
              <a:gs pos="74000">
                <a:srgbClr val="00A7F0"/>
              </a:gs>
              <a:gs pos="83000">
                <a:srgbClr val="00A7F0">
                  <a:lumMod val="90000"/>
                </a:srgbClr>
              </a:gs>
              <a:gs pos="100000">
                <a:srgbClr val="00A7F0">
                  <a:lumMod val="9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latinLnBrk="0">
              <a:buClrTx/>
              <a:buSzTx/>
              <a:buFontTx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标题"/>
          <p:cNvSpPr txBox="1"/>
          <p:nvPr>
            <p:custDataLst>
              <p:tags r:id="rId5"/>
            </p:custDataLst>
          </p:nvPr>
        </p:nvSpPr>
        <p:spPr>
          <a:xfrm>
            <a:off x="4348310" y="2895252"/>
            <a:ext cx="3251457" cy="9670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p>
            <a:pPr algn="ctr" latinLnBrk="0"/>
            <a:r>
              <a:rPr lang="en-US" altLang="zh-CN" sz="4400" b="1" spc="300" dirty="0">
                <a:latin typeface="微软雅黑" panose="020B0503020204020204" pitchFamily="34" charset="-122"/>
                <a:sym typeface="+mn-ea"/>
              </a:rPr>
              <a:t>2. </a:t>
            </a:r>
            <a:r>
              <a:rPr lang="en-US" altLang="zh-CN" sz="4400" b="1" dirty="0">
                <a:solidFill>
                  <a:srgbClr val="000000">
                    <a:lumMod val="85000"/>
                    <a:lumOff val="15000"/>
                  </a:srgbClr>
                </a:solidFill>
                <a:sym typeface="+mn-ea"/>
              </a:rPr>
              <a:t>Scenario </a:t>
            </a:r>
            <a:endParaRPr lang="en-US" altLang="zh-CN" sz="4400" b="1" dirty="0">
              <a:solidFill>
                <a:srgbClr val="000000">
                  <a:lumMod val="85000"/>
                  <a:lumOff val="15000"/>
                </a:srgbClr>
              </a:solidFill>
              <a:sym typeface="+mn-ea"/>
            </a:endParaRPr>
          </a:p>
          <a:p>
            <a:pPr algn="ctr" latinLnBrk="0"/>
            <a:r>
              <a:rPr lang="en-US" altLang="zh-CN" sz="4400" b="1" dirty="0">
                <a:solidFill>
                  <a:srgbClr val="000000">
                    <a:lumMod val="85000"/>
                    <a:lumOff val="15000"/>
                  </a:srgbClr>
                </a:solidFill>
                <a:sym typeface="+mn-ea"/>
              </a:rPr>
              <a:t>and Models</a:t>
            </a:r>
            <a:endParaRPr lang="en-US" altLang="zh-CN" sz="2600" b="1" spc="3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Scenario Description</a:t>
            </a:r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8001001" y="2507298"/>
            <a:ext cx="3481070" cy="3301365"/>
          </a:xfrm>
          <a:prstGeom prst="rect">
            <a:avLst/>
          </a:prstGeom>
          <a:gradFill>
            <a:gsLst>
              <a:gs pos="52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2700000" scaled="0"/>
          </a:gradFill>
          <a:ln w="6350" cap="flat">
            <a:gradFill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>
                    <a:alpha val="70000"/>
                  </a:schemeClr>
                </a:gs>
              </a:gsLst>
              <a:lin ang="5280000" scaled="0"/>
            </a:gradFill>
            <a:prstDash val="solid"/>
            <a:miter/>
          </a:ln>
          <a:effectLst>
            <a:outerShdw blurRad="127000" dist="266700" dir="4080000" sx="90000" sy="90000" algn="tl" rotWithShape="0">
              <a:schemeClr val="accent1">
                <a:lumMod val="60000"/>
                <a:lumOff val="40000"/>
                <a:alpha val="2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44" name="矩形 143"/>
          <p:cNvSpPr/>
          <p:nvPr>
            <p:custDataLst>
              <p:tags r:id="rId2"/>
            </p:custDataLst>
          </p:nvPr>
        </p:nvSpPr>
        <p:spPr>
          <a:xfrm>
            <a:off x="685165" y="2507298"/>
            <a:ext cx="3481070" cy="3301365"/>
          </a:xfrm>
          <a:prstGeom prst="rect">
            <a:avLst/>
          </a:prstGeom>
          <a:gradFill>
            <a:gsLst>
              <a:gs pos="52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2700000" scaled="0"/>
          </a:gradFill>
          <a:ln w="6350" cap="flat">
            <a:gradFill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>
                    <a:alpha val="70000"/>
                  </a:schemeClr>
                </a:gs>
              </a:gsLst>
              <a:lin ang="5280000" scaled="0"/>
            </a:gradFill>
            <a:prstDash val="solid"/>
            <a:miter/>
          </a:ln>
          <a:effectLst>
            <a:outerShdw blurRad="127000" dist="266700" dir="4080000" sx="90000" sy="90000" algn="tl" rotWithShape="0">
              <a:schemeClr val="accent1">
                <a:lumMod val="60000"/>
                <a:lumOff val="40000"/>
                <a:alpha val="2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336416" y="2507298"/>
            <a:ext cx="3481070" cy="3301365"/>
          </a:xfrm>
          <a:prstGeom prst="rect">
            <a:avLst/>
          </a:prstGeom>
          <a:gradFill>
            <a:gsLst>
              <a:gs pos="52000">
                <a:schemeClr val="accent2">
                  <a:alpha val="0"/>
                </a:schemeClr>
              </a:gs>
              <a:gs pos="0">
                <a:schemeClr val="accent2">
                  <a:alpha val="2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2700000" scaled="0"/>
          </a:gradFill>
          <a:ln w="6350" cap="flat">
            <a:gradFill>
              <a:gsLst>
                <a:gs pos="25000">
                  <a:schemeClr val="accent2">
                    <a:alpha val="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5280000" scaled="0"/>
            </a:gradFill>
            <a:prstDash val="solid"/>
            <a:miter/>
          </a:ln>
          <a:effectLst>
            <a:outerShdw blurRad="127000" dist="266700" dir="4080000" sx="90000" sy="90000" algn="tl" rotWithShape="0">
              <a:schemeClr val="accent2">
                <a:lumMod val="60000"/>
                <a:lumOff val="40000"/>
                <a:alpha val="2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4"/>
            </p:custDataLst>
          </p:nvPr>
        </p:nvSpPr>
        <p:spPr>
          <a:xfrm>
            <a:off x="5553711" y="3646488"/>
            <a:ext cx="1093014" cy="5817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1" h="916">
                <a:moveTo>
                  <a:pt x="932" y="389"/>
                </a:moveTo>
                <a:lnTo>
                  <a:pt x="1176" y="389"/>
                </a:lnTo>
                <a:lnTo>
                  <a:pt x="1176" y="784"/>
                </a:lnTo>
                <a:lnTo>
                  <a:pt x="1721" y="784"/>
                </a:lnTo>
                <a:lnTo>
                  <a:pt x="1721" y="916"/>
                </a:lnTo>
                <a:lnTo>
                  <a:pt x="932" y="916"/>
                </a:lnTo>
                <a:lnTo>
                  <a:pt x="932" y="389"/>
                </a:lnTo>
                <a:close/>
                <a:moveTo>
                  <a:pt x="964" y="0"/>
                </a:moveTo>
                <a:lnTo>
                  <a:pt x="1701" y="0"/>
                </a:lnTo>
                <a:lnTo>
                  <a:pt x="1701" y="350"/>
                </a:lnTo>
                <a:lnTo>
                  <a:pt x="1519" y="521"/>
                </a:lnTo>
                <a:lnTo>
                  <a:pt x="1177" y="521"/>
                </a:lnTo>
                <a:lnTo>
                  <a:pt x="1220" y="389"/>
                </a:lnTo>
                <a:lnTo>
                  <a:pt x="1457" y="389"/>
                </a:lnTo>
                <a:lnTo>
                  <a:pt x="1457" y="132"/>
                </a:lnTo>
                <a:lnTo>
                  <a:pt x="921" y="132"/>
                </a:lnTo>
                <a:lnTo>
                  <a:pt x="964" y="0"/>
                </a:lnTo>
                <a:close/>
                <a:moveTo>
                  <a:pt x="0" y="0"/>
                </a:moveTo>
                <a:lnTo>
                  <a:pt x="244" y="0"/>
                </a:lnTo>
                <a:lnTo>
                  <a:pt x="244" y="784"/>
                </a:lnTo>
                <a:lnTo>
                  <a:pt x="562" y="784"/>
                </a:lnTo>
                <a:lnTo>
                  <a:pt x="562" y="132"/>
                </a:lnTo>
                <a:lnTo>
                  <a:pt x="246" y="132"/>
                </a:lnTo>
                <a:lnTo>
                  <a:pt x="288" y="0"/>
                </a:lnTo>
                <a:lnTo>
                  <a:pt x="624" y="0"/>
                </a:lnTo>
                <a:lnTo>
                  <a:pt x="807" y="172"/>
                </a:lnTo>
                <a:lnTo>
                  <a:pt x="807" y="744"/>
                </a:lnTo>
                <a:lnTo>
                  <a:pt x="624" y="916"/>
                </a:lnTo>
                <a:lnTo>
                  <a:pt x="182" y="916"/>
                </a:lnTo>
                <a:lnTo>
                  <a:pt x="0" y="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100000">
                <a:schemeClr val="accent2">
                  <a:lumMod val="60000"/>
                  <a:lumOff val="40000"/>
                  <a:alpha val="2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145" name="任意多边形 144"/>
          <p:cNvSpPr/>
          <p:nvPr>
            <p:custDataLst>
              <p:tags r:id="rId5"/>
            </p:custDataLst>
          </p:nvPr>
        </p:nvSpPr>
        <p:spPr>
          <a:xfrm rot="16200000">
            <a:off x="1027431" y="5186363"/>
            <a:ext cx="323850" cy="1016000"/>
          </a:xfrm>
          <a:custGeom>
            <a:avLst/>
            <a:gdLst>
              <a:gd name="adj1" fmla="val 8991"/>
              <a:gd name="adj2" fmla="val 8991"/>
              <a:gd name="maxAdj2" fmla="*/ 100000 w ss"/>
              <a:gd name="a2" fmla="pin 0 adj2 maxAdj2"/>
              <a:gd name="x1" fmla="*/ ss a2 100000"/>
              <a:gd name="g1" fmla="*/ h x1 w"/>
              <a:gd name="g2" fmla="+- h 0 g1"/>
              <a:gd name="maxAdj1" fmla="*/ 100000 g2 ss"/>
              <a:gd name="a1" fmla="pin 0 adj1 maxAdj1"/>
              <a:gd name="y1" fmla="*/ ss a1 100000"/>
              <a:gd name="dx2" fmla="*/ y1 w h"/>
              <a:gd name="x2" fmla="+- r 0 dx2"/>
              <a:gd name="dy2" fmla="*/ x1 h w"/>
              <a:gd name="y2" fmla="+- b 0 dy2"/>
              <a:gd name="cx1" fmla="*/ x1 1 2"/>
              <a:gd name="cy1" fmla="+/ y2 b 2"/>
              <a:gd name="cx2" fmla="+/ x2 r 2"/>
              <a:gd name="cy2" fmla="*/ y1 1 2"/>
            </a:gdLst>
            <a:ahLst/>
            <a:cxnLst>
              <a:cxn ang="0">
                <a:pos x="cx2" y="cy2"/>
              </a:cxn>
              <a:cxn ang="cd4">
                <a:pos x="cx1" y="cy1"/>
              </a:cxn>
              <a:cxn ang="cd2">
                <a:pos x="l" y="vc"/>
              </a:cxn>
              <a:cxn ang="3">
                <a:pos x="hc" y="t"/>
              </a:cxn>
            </a:cxnLst>
            <a:rect l="l" t="t" r="r" b="b"/>
            <a:pathLst>
              <a:path w="805" h="2525">
                <a:moveTo>
                  <a:pt x="50" y="0"/>
                </a:moveTo>
                <a:lnTo>
                  <a:pt x="805" y="0"/>
                </a:lnTo>
                <a:lnTo>
                  <a:pt x="785" y="68"/>
                </a:lnTo>
                <a:lnTo>
                  <a:pt x="272" y="68"/>
                </a:lnTo>
                <a:lnTo>
                  <a:pt x="118" y="239"/>
                </a:lnTo>
                <a:lnTo>
                  <a:pt x="118" y="2298"/>
                </a:lnTo>
                <a:lnTo>
                  <a:pt x="50" y="2525"/>
                </a:lnTo>
                <a:lnTo>
                  <a:pt x="50" y="1531"/>
                </a:lnTo>
                <a:lnTo>
                  <a:pt x="0" y="1506"/>
                </a:lnTo>
                <a:lnTo>
                  <a:pt x="0" y="1029"/>
                </a:lnTo>
                <a:lnTo>
                  <a:pt x="50" y="1004"/>
                </a:lnTo>
                <a:lnTo>
                  <a:pt x="50" y="0"/>
                </a:lnTo>
                <a:close/>
                <a:moveTo>
                  <a:pt x="746" y="120"/>
                </a:moveTo>
                <a:lnTo>
                  <a:pt x="669" y="190"/>
                </a:lnTo>
                <a:lnTo>
                  <a:pt x="259" y="190"/>
                </a:lnTo>
                <a:lnTo>
                  <a:pt x="335" y="120"/>
                </a:lnTo>
                <a:lnTo>
                  <a:pt x="746" y="12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0"/>
                </a:schemeClr>
              </a:gs>
            </a:gsLst>
            <a:lin ang="162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cs typeface="黑体" panose="02010609060101010101" charset="-122"/>
              <a:sym typeface="MiSans Normal" panose="00000500000000000000" charset="-122"/>
            </a:endParaRPr>
          </a:p>
        </p:txBody>
      </p:sp>
      <p:sp>
        <p:nvSpPr>
          <p:cNvPr id="146" name="任意多边形 145"/>
          <p:cNvSpPr/>
          <p:nvPr>
            <p:custDataLst>
              <p:tags r:id="rId6"/>
            </p:custDataLst>
          </p:nvPr>
        </p:nvSpPr>
        <p:spPr>
          <a:xfrm rot="5400000" flipH="1">
            <a:off x="3790316" y="5457508"/>
            <a:ext cx="352425" cy="455930"/>
          </a:xfrm>
          <a:custGeom>
            <a:avLst/>
            <a:gdLst>
              <a:gd name="adj1" fmla="val 8991"/>
              <a:gd name="adj2" fmla="val 8991"/>
              <a:gd name="maxAdj2" fmla="*/ 100000 w ss"/>
              <a:gd name="a2" fmla="pin 0 adj2 maxAdj2"/>
              <a:gd name="x1" fmla="*/ ss a2 100000"/>
              <a:gd name="g1" fmla="*/ h x1 w"/>
              <a:gd name="g2" fmla="+- h 0 g1"/>
              <a:gd name="maxAdj1" fmla="*/ 100000 g2 ss"/>
              <a:gd name="a1" fmla="pin 0 adj1 maxAdj1"/>
              <a:gd name="y1" fmla="*/ ss a1 100000"/>
              <a:gd name="dx2" fmla="*/ y1 w h"/>
              <a:gd name="x2" fmla="+- r 0 dx2"/>
              <a:gd name="dy2" fmla="*/ x1 h w"/>
              <a:gd name="y2" fmla="+- b 0 dy2"/>
              <a:gd name="cx1" fmla="*/ x1 1 2"/>
              <a:gd name="cy1" fmla="+/ y2 b 2"/>
              <a:gd name="cx2" fmla="+/ x2 r 2"/>
              <a:gd name="cy2" fmla="*/ y1 1 2"/>
            </a:gdLst>
            <a:ahLst/>
            <a:cxnLst>
              <a:cxn ang="0">
                <a:pos x="cx2" y="cy2"/>
              </a:cxn>
              <a:cxn ang="cd4">
                <a:pos x="cx1" y="cy1"/>
              </a:cxn>
              <a:cxn ang="cd2">
                <a:pos x="l" y="vc"/>
              </a:cxn>
              <a:cxn ang="3">
                <a:pos x="hc" y="t"/>
              </a:cxn>
            </a:cxnLst>
            <a:rect l="l" t="t" r="r" b="b"/>
            <a:pathLst>
              <a:path w="737" h="954">
                <a:moveTo>
                  <a:pt x="45" y="0"/>
                </a:moveTo>
                <a:lnTo>
                  <a:pt x="737" y="0"/>
                </a:lnTo>
                <a:lnTo>
                  <a:pt x="692" y="62"/>
                </a:lnTo>
                <a:lnTo>
                  <a:pt x="107" y="62"/>
                </a:lnTo>
                <a:lnTo>
                  <a:pt x="107" y="868"/>
                </a:lnTo>
                <a:lnTo>
                  <a:pt x="45" y="954"/>
                </a:lnTo>
                <a:lnTo>
                  <a:pt x="45" y="647"/>
                </a:lnTo>
                <a:lnTo>
                  <a:pt x="0" y="625"/>
                </a:lnTo>
                <a:lnTo>
                  <a:pt x="0" y="142"/>
                </a:lnTo>
                <a:lnTo>
                  <a:pt x="45" y="120"/>
                </a:lnTo>
                <a:lnTo>
                  <a:pt x="45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0"/>
                </a:schemeClr>
              </a:gs>
            </a:gsLst>
            <a:lin ang="162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cs typeface="黑体" panose="02010609060101010101" charset="-122"/>
              <a:sym typeface="MiSans Normal" panose="00000500000000000000" charset="-122"/>
            </a:endParaRPr>
          </a:p>
        </p:txBody>
      </p:sp>
      <p:sp>
        <p:nvSpPr>
          <p:cNvPr id="18" name="任意多边形 17"/>
          <p:cNvSpPr/>
          <p:nvPr>
            <p:custDataLst>
              <p:tags r:id="rId7"/>
            </p:custDataLst>
          </p:nvPr>
        </p:nvSpPr>
        <p:spPr>
          <a:xfrm rot="16200000">
            <a:off x="8343266" y="5186363"/>
            <a:ext cx="323850" cy="1016000"/>
          </a:xfrm>
          <a:custGeom>
            <a:avLst/>
            <a:gdLst>
              <a:gd name="adj1" fmla="val 8991"/>
              <a:gd name="adj2" fmla="val 8991"/>
              <a:gd name="maxAdj2" fmla="*/ 100000 w ss"/>
              <a:gd name="a2" fmla="pin 0 adj2 maxAdj2"/>
              <a:gd name="x1" fmla="*/ ss a2 100000"/>
              <a:gd name="g1" fmla="*/ h x1 w"/>
              <a:gd name="g2" fmla="+- h 0 g1"/>
              <a:gd name="maxAdj1" fmla="*/ 100000 g2 ss"/>
              <a:gd name="a1" fmla="pin 0 adj1 maxAdj1"/>
              <a:gd name="y1" fmla="*/ ss a1 100000"/>
              <a:gd name="dx2" fmla="*/ y1 w h"/>
              <a:gd name="x2" fmla="+- r 0 dx2"/>
              <a:gd name="dy2" fmla="*/ x1 h w"/>
              <a:gd name="y2" fmla="+- b 0 dy2"/>
              <a:gd name="cx1" fmla="*/ x1 1 2"/>
              <a:gd name="cy1" fmla="+/ y2 b 2"/>
              <a:gd name="cx2" fmla="+/ x2 r 2"/>
              <a:gd name="cy2" fmla="*/ y1 1 2"/>
            </a:gdLst>
            <a:ahLst/>
            <a:cxnLst>
              <a:cxn ang="0">
                <a:pos x="cx2" y="cy2"/>
              </a:cxn>
              <a:cxn ang="cd4">
                <a:pos x="cx1" y="cy1"/>
              </a:cxn>
              <a:cxn ang="cd2">
                <a:pos x="l" y="vc"/>
              </a:cxn>
              <a:cxn ang="3">
                <a:pos x="hc" y="t"/>
              </a:cxn>
            </a:cxnLst>
            <a:rect l="l" t="t" r="r" b="b"/>
            <a:pathLst>
              <a:path w="805" h="2525">
                <a:moveTo>
                  <a:pt x="50" y="0"/>
                </a:moveTo>
                <a:lnTo>
                  <a:pt x="805" y="0"/>
                </a:lnTo>
                <a:lnTo>
                  <a:pt x="785" y="68"/>
                </a:lnTo>
                <a:lnTo>
                  <a:pt x="272" y="68"/>
                </a:lnTo>
                <a:lnTo>
                  <a:pt x="118" y="239"/>
                </a:lnTo>
                <a:lnTo>
                  <a:pt x="118" y="2298"/>
                </a:lnTo>
                <a:lnTo>
                  <a:pt x="50" y="2525"/>
                </a:lnTo>
                <a:lnTo>
                  <a:pt x="50" y="1531"/>
                </a:lnTo>
                <a:lnTo>
                  <a:pt x="0" y="1506"/>
                </a:lnTo>
                <a:lnTo>
                  <a:pt x="0" y="1029"/>
                </a:lnTo>
                <a:lnTo>
                  <a:pt x="50" y="1004"/>
                </a:lnTo>
                <a:lnTo>
                  <a:pt x="50" y="0"/>
                </a:lnTo>
                <a:close/>
                <a:moveTo>
                  <a:pt x="746" y="120"/>
                </a:moveTo>
                <a:lnTo>
                  <a:pt x="669" y="190"/>
                </a:lnTo>
                <a:lnTo>
                  <a:pt x="259" y="190"/>
                </a:lnTo>
                <a:lnTo>
                  <a:pt x="335" y="120"/>
                </a:lnTo>
                <a:lnTo>
                  <a:pt x="746" y="12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0"/>
                </a:schemeClr>
              </a:gs>
            </a:gsLst>
            <a:lin ang="162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cs typeface="黑体" panose="02010609060101010101" charset="-122"/>
              <a:sym typeface="MiSans Normal" panose="00000500000000000000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8"/>
            </p:custDataLst>
          </p:nvPr>
        </p:nvSpPr>
        <p:spPr>
          <a:xfrm rot="5400000" flipH="1">
            <a:off x="11106151" y="5457508"/>
            <a:ext cx="352425" cy="455930"/>
          </a:xfrm>
          <a:custGeom>
            <a:avLst/>
            <a:gdLst>
              <a:gd name="adj1" fmla="val 8991"/>
              <a:gd name="adj2" fmla="val 8991"/>
              <a:gd name="maxAdj2" fmla="*/ 100000 w ss"/>
              <a:gd name="a2" fmla="pin 0 adj2 maxAdj2"/>
              <a:gd name="x1" fmla="*/ ss a2 100000"/>
              <a:gd name="g1" fmla="*/ h x1 w"/>
              <a:gd name="g2" fmla="+- h 0 g1"/>
              <a:gd name="maxAdj1" fmla="*/ 100000 g2 ss"/>
              <a:gd name="a1" fmla="pin 0 adj1 maxAdj1"/>
              <a:gd name="y1" fmla="*/ ss a1 100000"/>
              <a:gd name="dx2" fmla="*/ y1 w h"/>
              <a:gd name="x2" fmla="+- r 0 dx2"/>
              <a:gd name="dy2" fmla="*/ x1 h w"/>
              <a:gd name="y2" fmla="+- b 0 dy2"/>
              <a:gd name="cx1" fmla="*/ x1 1 2"/>
              <a:gd name="cy1" fmla="+/ y2 b 2"/>
              <a:gd name="cx2" fmla="+/ x2 r 2"/>
              <a:gd name="cy2" fmla="*/ y1 1 2"/>
            </a:gdLst>
            <a:ahLst/>
            <a:cxnLst>
              <a:cxn ang="0">
                <a:pos x="cx2" y="cy2"/>
              </a:cxn>
              <a:cxn ang="cd4">
                <a:pos x="cx1" y="cy1"/>
              </a:cxn>
              <a:cxn ang="cd2">
                <a:pos x="l" y="vc"/>
              </a:cxn>
              <a:cxn ang="3">
                <a:pos x="hc" y="t"/>
              </a:cxn>
            </a:cxnLst>
            <a:rect l="l" t="t" r="r" b="b"/>
            <a:pathLst>
              <a:path w="737" h="954">
                <a:moveTo>
                  <a:pt x="45" y="0"/>
                </a:moveTo>
                <a:lnTo>
                  <a:pt x="737" y="0"/>
                </a:lnTo>
                <a:lnTo>
                  <a:pt x="692" y="62"/>
                </a:lnTo>
                <a:lnTo>
                  <a:pt x="107" y="62"/>
                </a:lnTo>
                <a:lnTo>
                  <a:pt x="107" y="868"/>
                </a:lnTo>
                <a:lnTo>
                  <a:pt x="45" y="954"/>
                </a:lnTo>
                <a:lnTo>
                  <a:pt x="45" y="647"/>
                </a:lnTo>
                <a:lnTo>
                  <a:pt x="0" y="625"/>
                </a:lnTo>
                <a:lnTo>
                  <a:pt x="0" y="142"/>
                </a:lnTo>
                <a:lnTo>
                  <a:pt x="45" y="120"/>
                </a:lnTo>
                <a:lnTo>
                  <a:pt x="45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0"/>
                </a:schemeClr>
              </a:gs>
            </a:gsLst>
            <a:lin ang="162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cs typeface="黑体" panose="02010609060101010101" charset="-122"/>
              <a:sym typeface="MiSans Normal" panose="00000500000000000000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9"/>
            </p:custDataLst>
          </p:nvPr>
        </p:nvSpPr>
        <p:spPr>
          <a:xfrm rot="16200000">
            <a:off x="4678681" y="5186363"/>
            <a:ext cx="323850" cy="1016000"/>
          </a:xfrm>
          <a:custGeom>
            <a:avLst/>
            <a:gdLst>
              <a:gd name="adj1" fmla="val 8991"/>
              <a:gd name="adj2" fmla="val 8991"/>
              <a:gd name="maxAdj2" fmla="*/ 100000 w ss"/>
              <a:gd name="a2" fmla="pin 0 adj2 maxAdj2"/>
              <a:gd name="x1" fmla="*/ ss a2 100000"/>
              <a:gd name="g1" fmla="*/ h x1 w"/>
              <a:gd name="g2" fmla="+- h 0 g1"/>
              <a:gd name="maxAdj1" fmla="*/ 100000 g2 ss"/>
              <a:gd name="a1" fmla="pin 0 adj1 maxAdj1"/>
              <a:gd name="y1" fmla="*/ ss a1 100000"/>
              <a:gd name="dx2" fmla="*/ y1 w h"/>
              <a:gd name="x2" fmla="+- r 0 dx2"/>
              <a:gd name="dy2" fmla="*/ x1 h w"/>
              <a:gd name="y2" fmla="+- b 0 dy2"/>
              <a:gd name="cx1" fmla="*/ x1 1 2"/>
              <a:gd name="cy1" fmla="+/ y2 b 2"/>
              <a:gd name="cx2" fmla="+/ x2 r 2"/>
              <a:gd name="cy2" fmla="*/ y1 1 2"/>
            </a:gdLst>
            <a:ahLst/>
            <a:cxnLst>
              <a:cxn ang="0">
                <a:pos x="cx2" y="cy2"/>
              </a:cxn>
              <a:cxn ang="cd4">
                <a:pos x="cx1" y="cy1"/>
              </a:cxn>
              <a:cxn ang="cd2">
                <a:pos x="l" y="vc"/>
              </a:cxn>
              <a:cxn ang="3">
                <a:pos x="hc" y="t"/>
              </a:cxn>
            </a:cxnLst>
            <a:rect l="l" t="t" r="r" b="b"/>
            <a:pathLst>
              <a:path w="805" h="2525">
                <a:moveTo>
                  <a:pt x="50" y="0"/>
                </a:moveTo>
                <a:lnTo>
                  <a:pt x="805" y="0"/>
                </a:lnTo>
                <a:lnTo>
                  <a:pt x="785" y="68"/>
                </a:lnTo>
                <a:lnTo>
                  <a:pt x="272" y="68"/>
                </a:lnTo>
                <a:lnTo>
                  <a:pt x="118" y="239"/>
                </a:lnTo>
                <a:lnTo>
                  <a:pt x="118" y="2298"/>
                </a:lnTo>
                <a:lnTo>
                  <a:pt x="50" y="2525"/>
                </a:lnTo>
                <a:lnTo>
                  <a:pt x="50" y="1531"/>
                </a:lnTo>
                <a:lnTo>
                  <a:pt x="0" y="1506"/>
                </a:lnTo>
                <a:lnTo>
                  <a:pt x="0" y="1029"/>
                </a:lnTo>
                <a:lnTo>
                  <a:pt x="50" y="1004"/>
                </a:lnTo>
                <a:lnTo>
                  <a:pt x="50" y="0"/>
                </a:lnTo>
                <a:close/>
                <a:moveTo>
                  <a:pt x="746" y="120"/>
                </a:moveTo>
                <a:lnTo>
                  <a:pt x="669" y="190"/>
                </a:lnTo>
                <a:lnTo>
                  <a:pt x="259" y="190"/>
                </a:lnTo>
                <a:lnTo>
                  <a:pt x="335" y="120"/>
                </a:lnTo>
                <a:lnTo>
                  <a:pt x="746" y="12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100000"/>
                </a:schemeClr>
              </a:gs>
            </a:gsLst>
            <a:lin ang="162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cs typeface="黑体" panose="02010609060101010101" charset="-122"/>
              <a:sym typeface="MiSans Normal" panose="00000500000000000000" charset="-122"/>
            </a:endParaRPr>
          </a:p>
        </p:txBody>
      </p:sp>
      <p:sp>
        <p:nvSpPr>
          <p:cNvPr id="13" name="任意多边形 12"/>
          <p:cNvSpPr/>
          <p:nvPr>
            <p:custDataLst>
              <p:tags r:id="rId10"/>
            </p:custDataLst>
          </p:nvPr>
        </p:nvSpPr>
        <p:spPr>
          <a:xfrm rot="5400000" flipH="1">
            <a:off x="7441566" y="5457508"/>
            <a:ext cx="352425" cy="455930"/>
          </a:xfrm>
          <a:custGeom>
            <a:avLst/>
            <a:gdLst>
              <a:gd name="adj1" fmla="val 8991"/>
              <a:gd name="adj2" fmla="val 8991"/>
              <a:gd name="maxAdj2" fmla="*/ 100000 w ss"/>
              <a:gd name="a2" fmla="pin 0 adj2 maxAdj2"/>
              <a:gd name="x1" fmla="*/ ss a2 100000"/>
              <a:gd name="g1" fmla="*/ h x1 w"/>
              <a:gd name="g2" fmla="+- h 0 g1"/>
              <a:gd name="maxAdj1" fmla="*/ 100000 g2 ss"/>
              <a:gd name="a1" fmla="pin 0 adj1 maxAdj1"/>
              <a:gd name="y1" fmla="*/ ss a1 100000"/>
              <a:gd name="dx2" fmla="*/ y1 w h"/>
              <a:gd name="x2" fmla="+- r 0 dx2"/>
              <a:gd name="dy2" fmla="*/ x1 h w"/>
              <a:gd name="y2" fmla="+- b 0 dy2"/>
              <a:gd name="cx1" fmla="*/ x1 1 2"/>
              <a:gd name="cy1" fmla="+/ y2 b 2"/>
              <a:gd name="cx2" fmla="+/ x2 r 2"/>
              <a:gd name="cy2" fmla="*/ y1 1 2"/>
            </a:gdLst>
            <a:ahLst/>
            <a:cxnLst>
              <a:cxn ang="0">
                <a:pos x="cx2" y="cy2"/>
              </a:cxn>
              <a:cxn ang="cd4">
                <a:pos x="cx1" y="cy1"/>
              </a:cxn>
              <a:cxn ang="cd2">
                <a:pos x="l" y="vc"/>
              </a:cxn>
              <a:cxn ang="3">
                <a:pos x="hc" y="t"/>
              </a:cxn>
            </a:cxnLst>
            <a:rect l="l" t="t" r="r" b="b"/>
            <a:pathLst>
              <a:path w="737" h="954">
                <a:moveTo>
                  <a:pt x="45" y="0"/>
                </a:moveTo>
                <a:lnTo>
                  <a:pt x="737" y="0"/>
                </a:lnTo>
                <a:lnTo>
                  <a:pt x="692" y="62"/>
                </a:lnTo>
                <a:lnTo>
                  <a:pt x="107" y="62"/>
                </a:lnTo>
                <a:lnTo>
                  <a:pt x="107" y="868"/>
                </a:lnTo>
                <a:lnTo>
                  <a:pt x="45" y="954"/>
                </a:lnTo>
                <a:lnTo>
                  <a:pt x="45" y="647"/>
                </a:lnTo>
                <a:lnTo>
                  <a:pt x="0" y="625"/>
                </a:lnTo>
                <a:lnTo>
                  <a:pt x="0" y="142"/>
                </a:lnTo>
                <a:lnTo>
                  <a:pt x="45" y="120"/>
                </a:lnTo>
                <a:lnTo>
                  <a:pt x="45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100000"/>
                </a:schemeClr>
              </a:gs>
            </a:gsLst>
            <a:lin ang="162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  <a:cs typeface="黑体" panose="02010609060101010101" charset="-122"/>
              <a:sym typeface="MiSans Normal" panose="00000500000000000000" charset="-122"/>
            </a:endParaRPr>
          </a:p>
        </p:txBody>
      </p:sp>
      <p:sp>
        <p:nvSpPr>
          <p:cNvPr id="21" name="任意多边形 20"/>
          <p:cNvSpPr/>
          <p:nvPr>
            <p:custDataLst>
              <p:tags r:id="rId11"/>
            </p:custDataLst>
          </p:nvPr>
        </p:nvSpPr>
        <p:spPr>
          <a:xfrm>
            <a:off x="1998980" y="3645853"/>
            <a:ext cx="896035" cy="58255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1" h="917">
                <a:moveTo>
                  <a:pt x="0" y="1"/>
                </a:moveTo>
                <a:lnTo>
                  <a:pt x="244" y="1"/>
                </a:lnTo>
                <a:lnTo>
                  <a:pt x="244" y="785"/>
                </a:lnTo>
                <a:lnTo>
                  <a:pt x="562" y="785"/>
                </a:lnTo>
                <a:lnTo>
                  <a:pt x="562" y="133"/>
                </a:lnTo>
                <a:lnTo>
                  <a:pt x="246" y="133"/>
                </a:lnTo>
                <a:lnTo>
                  <a:pt x="288" y="1"/>
                </a:lnTo>
                <a:lnTo>
                  <a:pt x="624" y="1"/>
                </a:lnTo>
                <a:lnTo>
                  <a:pt x="807" y="173"/>
                </a:lnTo>
                <a:lnTo>
                  <a:pt x="807" y="746"/>
                </a:lnTo>
                <a:lnTo>
                  <a:pt x="624" y="917"/>
                </a:lnTo>
                <a:lnTo>
                  <a:pt x="182" y="917"/>
                </a:lnTo>
                <a:lnTo>
                  <a:pt x="0" y="746"/>
                </a:lnTo>
                <a:lnTo>
                  <a:pt x="0" y="1"/>
                </a:lnTo>
                <a:close/>
                <a:moveTo>
                  <a:pt x="979" y="0"/>
                </a:moveTo>
                <a:lnTo>
                  <a:pt x="1296" y="0"/>
                </a:lnTo>
                <a:lnTo>
                  <a:pt x="1296" y="785"/>
                </a:lnTo>
                <a:lnTo>
                  <a:pt x="1411" y="785"/>
                </a:lnTo>
                <a:lnTo>
                  <a:pt x="1411" y="917"/>
                </a:lnTo>
                <a:lnTo>
                  <a:pt x="909" y="917"/>
                </a:lnTo>
                <a:lnTo>
                  <a:pt x="952" y="785"/>
                </a:lnTo>
                <a:lnTo>
                  <a:pt x="1052" y="785"/>
                </a:lnTo>
                <a:lnTo>
                  <a:pt x="1052" y="132"/>
                </a:lnTo>
                <a:lnTo>
                  <a:pt x="937" y="132"/>
                </a:lnTo>
                <a:lnTo>
                  <a:pt x="97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22" name="任意多边形 21"/>
          <p:cNvSpPr/>
          <p:nvPr>
            <p:custDataLst>
              <p:tags r:id="rId12"/>
            </p:custDataLst>
          </p:nvPr>
        </p:nvSpPr>
        <p:spPr>
          <a:xfrm>
            <a:off x="9216391" y="3646488"/>
            <a:ext cx="1073735" cy="5817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916">
                <a:moveTo>
                  <a:pt x="972" y="0"/>
                </a:moveTo>
                <a:lnTo>
                  <a:pt x="1691" y="0"/>
                </a:lnTo>
                <a:lnTo>
                  <a:pt x="1691" y="267"/>
                </a:lnTo>
                <a:lnTo>
                  <a:pt x="1518" y="438"/>
                </a:lnTo>
                <a:lnTo>
                  <a:pt x="1691" y="438"/>
                </a:lnTo>
                <a:lnTo>
                  <a:pt x="1691" y="744"/>
                </a:lnTo>
                <a:lnTo>
                  <a:pt x="1509" y="916"/>
                </a:lnTo>
                <a:lnTo>
                  <a:pt x="909" y="916"/>
                </a:lnTo>
                <a:lnTo>
                  <a:pt x="952" y="784"/>
                </a:lnTo>
                <a:lnTo>
                  <a:pt x="1447" y="784"/>
                </a:lnTo>
                <a:lnTo>
                  <a:pt x="1447" y="521"/>
                </a:lnTo>
                <a:lnTo>
                  <a:pt x="949" y="521"/>
                </a:lnTo>
                <a:lnTo>
                  <a:pt x="991" y="389"/>
                </a:lnTo>
                <a:lnTo>
                  <a:pt x="1447" y="389"/>
                </a:lnTo>
                <a:lnTo>
                  <a:pt x="1447" y="132"/>
                </a:lnTo>
                <a:lnTo>
                  <a:pt x="929" y="132"/>
                </a:lnTo>
                <a:lnTo>
                  <a:pt x="972" y="0"/>
                </a:lnTo>
                <a:close/>
                <a:moveTo>
                  <a:pt x="0" y="0"/>
                </a:moveTo>
                <a:lnTo>
                  <a:pt x="244" y="0"/>
                </a:lnTo>
                <a:lnTo>
                  <a:pt x="244" y="784"/>
                </a:lnTo>
                <a:lnTo>
                  <a:pt x="562" y="784"/>
                </a:lnTo>
                <a:lnTo>
                  <a:pt x="562" y="132"/>
                </a:lnTo>
                <a:lnTo>
                  <a:pt x="246" y="132"/>
                </a:lnTo>
                <a:lnTo>
                  <a:pt x="288" y="0"/>
                </a:lnTo>
                <a:lnTo>
                  <a:pt x="624" y="0"/>
                </a:lnTo>
                <a:lnTo>
                  <a:pt x="807" y="172"/>
                </a:lnTo>
                <a:lnTo>
                  <a:pt x="807" y="744"/>
                </a:lnTo>
                <a:lnTo>
                  <a:pt x="624" y="916"/>
                </a:lnTo>
                <a:lnTo>
                  <a:pt x="182" y="916"/>
                </a:lnTo>
                <a:lnTo>
                  <a:pt x="0" y="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4" name="正文"/>
          <p:cNvSpPr txBox="1"/>
          <p:nvPr>
            <p:custDataLst>
              <p:tags r:id="rId13"/>
            </p:custDataLst>
          </p:nvPr>
        </p:nvSpPr>
        <p:spPr>
          <a:xfrm>
            <a:off x="896620" y="4370388"/>
            <a:ext cx="3100705" cy="14382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Supplies backup power and purch-ases surplus electricity via FiT from ZCC.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1" name="正文"/>
          <p:cNvSpPr txBox="1"/>
          <p:nvPr>
            <p:custDataLst>
              <p:tags r:id="rId14"/>
            </p:custDataLst>
          </p:nvPr>
        </p:nvSpPr>
        <p:spPr>
          <a:xfrm>
            <a:off x="4549776" y="4370388"/>
            <a:ext cx="3100705" cy="14382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Manufactures and sells photovolta-ic systems to ZCC operators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6" name="正文"/>
          <p:cNvSpPr txBox="1"/>
          <p:nvPr>
            <p:custDataLst>
              <p:tags r:id="rId15"/>
            </p:custDataLst>
          </p:nvPr>
        </p:nvSpPr>
        <p:spPr>
          <a:xfrm>
            <a:off x="8202931" y="4370388"/>
            <a:ext cx="3100705" cy="14382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Installs PV systems and manages local energy generation and distribu-tion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标题"/>
          <p:cNvSpPr txBox="1"/>
          <p:nvPr>
            <p:custDataLst>
              <p:tags r:id="rId16"/>
            </p:custDataLst>
          </p:nvPr>
        </p:nvSpPr>
        <p:spPr>
          <a:xfrm>
            <a:off x="896620" y="3807143"/>
            <a:ext cx="3100705" cy="4635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Grid Utility</a:t>
            </a:r>
            <a:endParaRPr lang="en-US" altLang="zh-CN" sz="2400" b="1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9" name="标题"/>
          <p:cNvSpPr txBox="1"/>
          <p:nvPr>
            <p:custDataLst>
              <p:tags r:id="rId17"/>
            </p:custDataLst>
          </p:nvPr>
        </p:nvSpPr>
        <p:spPr>
          <a:xfrm>
            <a:off x="4549776" y="3807143"/>
            <a:ext cx="3100705" cy="4635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PV Supplier</a:t>
            </a:r>
            <a:endParaRPr lang="en-US" altLang="zh-CN" sz="2400" b="1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5" name="标题"/>
          <p:cNvSpPr txBox="1"/>
          <p:nvPr>
            <p:custDataLst>
              <p:tags r:id="rId18"/>
            </p:custDataLst>
          </p:nvPr>
        </p:nvSpPr>
        <p:spPr>
          <a:xfrm>
            <a:off x="8202931" y="3807143"/>
            <a:ext cx="3100705" cy="4635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ZCC Operator</a:t>
            </a:r>
            <a:endParaRPr lang="en-US" altLang="zh-CN" sz="24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5" name="图片 24" descr="D:/16天大/16学术会议/PPT制作/图片/电网.jpeg电网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rcRect l="6484" r="6484"/>
          <a:stretch>
            <a:fillRect/>
          </a:stretch>
        </p:blipFill>
        <p:spPr>
          <a:xfrm>
            <a:off x="690880" y="1615123"/>
            <a:ext cx="3475355" cy="18999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73" h="2992">
                <a:moveTo>
                  <a:pt x="0" y="0"/>
                </a:moveTo>
                <a:lnTo>
                  <a:pt x="4974" y="0"/>
                </a:lnTo>
                <a:lnTo>
                  <a:pt x="5473" y="499"/>
                </a:lnTo>
                <a:lnTo>
                  <a:pt x="5473" y="2992"/>
                </a:lnTo>
                <a:lnTo>
                  <a:pt x="499" y="2992"/>
                </a:lnTo>
                <a:lnTo>
                  <a:pt x="0" y="249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chemeClr val="accent1">
                <a:alpha val="70000"/>
              </a:schemeClr>
            </a:solidFill>
          </a:ln>
        </p:spPr>
      </p:pic>
      <p:sp>
        <p:nvSpPr>
          <p:cNvPr id="34" name="梯形 33"/>
          <p:cNvSpPr/>
          <p:nvPr>
            <p:custDataLst>
              <p:tags r:id="rId21"/>
            </p:custDataLst>
          </p:nvPr>
        </p:nvSpPr>
        <p:spPr>
          <a:xfrm rot="13500000" flipV="1">
            <a:off x="3875405" y="1683068"/>
            <a:ext cx="396875" cy="82550"/>
          </a:xfrm>
          <a:prstGeom prst="trapezoid">
            <a:avLst>
              <a:gd name="adj" fmla="val 100306"/>
            </a:avLst>
          </a:prstGeom>
          <a:solidFill>
            <a:schemeClr val="accent1">
              <a:alpha val="7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Sans Normal" panose="00000500000000000000" charset="-122"/>
              <a:ea typeface="MiSans Normal" panose="00000500000000000000" charset="-122"/>
              <a:cs typeface="黑体" panose="02010609060101010101" charset="-122"/>
              <a:sym typeface="MiSans Normal" panose="00000500000000000000" charset="-122"/>
            </a:endParaRPr>
          </a:p>
        </p:txBody>
      </p:sp>
      <p:pic>
        <p:nvPicPr>
          <p:cNvPr id="30" name="图片 29" descr="D:/16天大/16学术会议/PPT制作/图片/PV supplier.jpgPV supplier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rcRect t="8999" b="8999"/>
          <a:stretch>
            <a:fillRect/>
          </a:stretch>
        </p:blipFill>
        <p:spPr>
          <a:xfrm>
            <a:off x="4339591" y="1615123"/>
            <a:ext cx="3475355" cy="18999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73" h="2992">
                <a:moveTo>
                  <a:pt x="0" y="0"/>
                </a:moveTo>
                <a:lnTo>
                  <a:pt x="4974" y="0"/>
                </a:lnTo>
                <a:lnTo>
                  <a:pt x="5473" y="499"/>
                </a:lnTo>
                <a:lnTo>
                  <a:pt x="5473" y="2992"/>
                </a:lnTo>
                <a:lnTo>
                  <a:pt x="499" y="2992"/>
                </a:lnTo>
                <a:lnTo>
                  <a:pt x="0" y="249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chemeClr val="accent2">
                <a:alpha val="70000"/>
              </a:schemeClr>
            </a:solidFill>
          </a:ln>
        </p:spPr>
      </p:pic>
      <p:sp>
        <p:nvSpPr>
          <p:cNvPr id="32" name="梯形 31"/>
          <p:cNvSpPr/>
          <p:nvPr>
            <p:custDataLst>
              <p:tags r:id="rId24"/>
            </p:custDataLst>
          </p:nvPr>
        </p:nvSpPr>
        <p:spPr>
          <a:xfrm rot="13500000" flipV="1">
            <a:off x="7524116" y="1683068"/>
            <a:ext cx="396875" cy="82550"/>
          </a:xfrm>
          <a:prstGeom prst="trapezoid">
            <a:avLst>
              <a:gd name="adj" fmla="val 100306"/>
            </a:avLst>
          </a:prstGeom>
          <a:solidFill>
            <a:schemeClr val="accent2">
              <a:alpha val="7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Sans Normal" panose="00000500000000000000" charset="-122"/>
              <a:ea typeface="MiSans Normal" panose="00000500000000000000" charset="-122"/>
              <a:cs typeface="黑体" panose="02010609060101010101" charset="-122"/>
              <a:sym typeface="MiSans Normal" panose="00000500000000000000" charset="-122"/>
            </a:endParaRPr>
          </a:p>
        </p:txBody>
      </p:sp>
      <p:pic>
        <p:nvPicPr>
          <p:cNvPr id="36" name="图片 35" descr="D:/16天大/16学术会议/PPT制作/图片/ZCC.jpgZCC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rcRect t="13375" b="13375"/>
          <a:stretch>
            <a:fillRect/>
          </a:stretch>
        </p:blipFill>
        <p:spPr>
          <a:xfrm>
            <a:off x="8008621" y="1615123"/>
            <a:ext cx="3475355" cy="18999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73" h="2992">
                <a:moveTo>
                  <a:pt x="0" y="0"/>
                </a:moveTo>
                <a:lnTo>
                  <a:pt x="4974" y="0"/>
                </a:lnTo>
                <a:lnTo>
                  <a:pt x="5473" y="499"/>
                </a:lnTo>
                <a:lnTo>
                  <a:pt x="5473" y="2992"/>
                </a:lnTo>
                <a:lnTo>
                  <a:pt x="499" y="2992"/>
                </a:lnTo>
                <a:lnTo>
                  <a:pt x="0" y="249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chemeClr val="accent1">
                <a:alpha val="70000"/>
              </a:schemeClr>
            </a:solidFill>
          </a:ln>
        </p:spPr>
      </p:pic>
      <p:sp>
        <p:nvSpPr>
          <p:cNvPr id="37" name="梯形 36"/>
          <p:cNvSpPr/>
          <p:nvPr>
            <p:custDataLst>
              <p:tags r:id="rId27"/>
            </p:custDataLst>
          </p:nvPr>
        </p:nvSpPr>
        <p:spPr>
          <a:xfrm rot="13500000" flipV="1">
            <a:off x="11193146" y="1683068"/>
            <a:ext cx="396875" cy="82550"/>
          </a:xfrm>
          <a:prstGeom prst="trapezoid">
            <a:avLst>
              <a:gd name="adj" fmla="val 100306"/>
            </a:avLst>
          </a:prstGeom>
          <a:solidFill>
            <a:schemeClr val="accent1">
              <a:alpha val="7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Sans Normal" panose="00000500000000000000" charset="-122"/>
              <a:ea typeface="MiSans Normal" panose="00000500000000000000" charset="-122"/>
              <a:cs typeface="黑体" panose="02010609060101010101" charset="-122"/>
              <a:sym typeface="MiSans Normal" panose="00000500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98.6837158203125,&quot;left&quot;:272.6032257080078,&quot;top&quot;:146.68314208984376,&quot;width&quot;:414.7935485839844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6344_4*l_h_i*1_1_1"/>
  <p:tag name="KSO_WM_TEMPLATE_CATEGORY" val="diagram"/>
  <p:tag name="KSO_WM_TEMPLATE_INDEX" val="202363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.xml><?xml version="1.0" encoding="utf-8"?>
<p:tagLst xmlns:p="http://schemas.openxmlformats.org/presentationml/2006/main">
  <p:tag name="KSO_WM_DIAGRAM_VIRTUALLY_FRAME" val="{&quot;height&quot;:298.6837158203125,&quot;left&quot;:272.6032257080078,&quot;top&quot;:146.68314208984376,&quot;width&quot;:414.7935485839844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6344_4*l_h_i*1_4_1"/>
  <p:tag name="KSO_WM_TEMPLATE_CATEGORY" val="diagram"/>
  <p:tag name="KSO_WM_TEMPLATE_INDEX" val="202363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0.xml><?xml version="1.0" encoding="utf-8"?>
<p:tagLst xmlns:p="http://schemas.openxmlformats.org/presentationml/2006/main">
  <p:tag name="KSO_WM_DIAGRAM_VIRTUALLY_FRAME" val="{&quot;height&quot;:430.75,&quot;left&quot;:47.92503937007874,&quot;top&quot;:76.5,&quot;width&quot;:666.75}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35178_1*l_i*1_2"/>
  <p:tag name="KSO_WM_TEMPLATE_CATEGORY" val="diagram"/>
  <p:tag name="KSO_WM_TEMPLATE_INDEX" val="20235178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solid&quot;:{&quot;brightness&quot;:0,&quot;colorType&quot;:1,&quot;foreColorIndex&quot;:5,&quot;transparency&quot;:0.920000016689300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5178_1*l_i*1_1"/>
  <p:tag name="KSO_WM_TEMPLATE_CATEGORY" val="diagram"/>
  <p:tag name="KSO_WM_TEMPLATE_INDEX" val="20235178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solid&quot;:{&quot;brightness&quot;:0,&quot;colorType&quot;:1,&quot;foreColorIndex&quot;:5,&quot;transparency&quot;:0.8600000143051147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235178_1*l_i*1_5"/>
  <p:tag name="KSO_WM_TEMPLATE_CATEGORY" val="diagram"/>
  <p:tag name="KSO_WM_TEMPLATE_INDEX" val="20235178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5178_1*l_h_i*1_1_1"/>
  <p:tag name="KSO_WM_TEMPLATE_CATEGORY" val="diagram"/>
  <p:tag name="KSO_WM_TEMPLATE_INDEX" val="202351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gradient&quot;:[{&quot;brightness&quot;:0.8999999761581421,&quot;colorType&quot;:1,&quot;foreColorIndex&quot;:5,&quot;pos&quot;:0,&quot;transparency&quot;:0},{&quot;brightness&quot;:0,&quot;colorType&quot;:1,&quot;foreColorIndex&quot;:5,&quot;pos&quot;:0.7400000095367432,&quot;transparency&quot;:0},{&quot;brightness&quot;:-0.10000000149011612,&quot;colorType&quot;:1,&quot;foreColorIndex&quot;:5,&quot;pos&quot;:0.8299999833106995,&quot;transparency&quot;:0},{&quot;brightness&quot;:-0.10000000149011612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178_1*l_h_a*1_1_1"/>
  <p:tag name="KSO_WM_TEMPLATE_CATEGORY" val="diagram"/>
  <p:tag name="KSO_WM_TEMPLATE_INDEX" val="20235178"/>
  <p:tag name="KSO_WM_UNIT_LAYERLEVEL" val="1_1_1"/>
  <p:tag name="KSO_WM_TAG_VERSION" val="3.0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一亿"/>
  <p:tag name="KSO_WM_DIAGRAM_USE_COLOR_VALUE" val="{&quot;color_scheme&quot;:1,&quot;color_type&quot;:1,&quot;theme_color_indexes&quot;:[]}"/>
</p:tagLst>
</file>

<file path=ppt/tags/tag106.xml><?xml version="1.0" encoding="utf-8"?>
<p:tagLst xmlns:p="http://schemas.openxmlformats.org/presentationml/2006/main">
  <p:tag name="KSO_WM_DIAGRAM_VIRTUALLY_FRAME" val="{&quot;height&quot;:436.5,&quot;left&quot;:47.92503937007873,&quot;top&quot;:76.5,&quot;width&quot;:666.75}"/>
</p:tagLst>
</file>

<file path=ppt/tags/tag107.xml><?xml version="1.0" encoding="utf-8"?>
<p:tagLst xmlns:p="http://schemas.openxmlformats.org/presentationml/2006/main">
  <p:tag name="KSO_WM_DIAGRAM_VIRTUALLY_FRAME" val="{&quot;height&quot;:436.5,&quot;left&quot;:47.92503937007873,&quot;top&quot;:76.5,&quot;width&quot;:666.75}"/>
</p:tagLst>
</file>

<file path=ppt/tags/tag108.xml><?xml version="1.0" encoding="utf-8"?>
<p:tagLst xmlns:p="http://schemas.openxmlformats.org/presentationml/2006/main">
  <p:tag name="KSO_WM_DIAGRAM_VIRTUALLY_FRAME" val="{&quot;height&quot;:436.5,&quot;left&quot;:47.92503937007873,&quot;top&quot;:76.5,&quot;width&quot;:666.75}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35178_1*l_i*1_2"/>
  <p:tag name="KSO_WM_TEMPLATE_CATEGORY" val="diagram"/>
  <p:tag name="KSO_WM_TEMPLATE_INDEX" val="20235178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solid&quot;:{&quot;brightness&quot;:0,&quot;colorType&quot;:1,&quot;foreColorIndex&quot;:5,&quot;transparency&quot;:0.920000016689300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DIAGRAM_VIRTUALLY_FRAME" val="{&quot;height&quot;:298.6837158203125,&quot;left&quot;:272.6032257080078,&quot;top&quot;:146.68314208984376,&quot;width&quot;:414.7935485839844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6344_4*l_h_i*1_4_2"/>
  <p:tag name="KSO_WM_TEMPLATE_CATEGORY" val="diagram"/>
  <p:tag name="KSO_WM_TEMPLATE_INDEX" val="202363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5178_1*l_i*1_1"/>
  <p:tag name="KSO_WM_TEMPLATE_CATEGORY" val="diagram"/>
  <p:tag name="KSO_WM_TEMPLATE_INDEX" val="20235178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solid&quot;:{&quot;brightness&quot;:0,&quot;colorType&quot;:1,&quot;foreColorIndex&quot;:5,&quot;transparency&quot;:0.8600000143051147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235178_1*l_i*1_5"/>
  <p:tag name="KSO_WM_TEMPLATE_CATEGORY" val="diagram"/>
  <p:tag name="KSO_WM_TEMPLATE_INDEX" val="20235178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5178_1*l_h_i*1_1_1"/>
  <p:tag name="KSO_WM_TEMPLATE_CATEGORY" val="diagram"/>
  <p:tag name="KSO_WM_TEMPLATE_INDEX" val="202351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gradient&quot;:[{&quot;brightness&quot;:0.8999999761581421,&quot;colorType&quot;:1,&quot;foreColorIndex&quot;:5,&quot;pos&quot;:0,&quot;transparency&quot;:0},{&quot;brightness&quot;:0,&quot;colorType&quot;:1,&quot;foreColorIndex&quot;:5,&quot;pos&quot;:0.7400000095367432,&quot;transparency&quot;:0},{&quot;brightness&quot;:-0.10000000149011612,&quot;colorType&quot;:1,&quot;foreColorIndex&quot;:5,&quot;pos&quot;:0.8299999833106995,&quot;transparency&quot;:0},{&quot;brightness&quot;:-0.10000000149011612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178_1*l_h_a*1_1_1"/>
  <p:tag name="KSO_WM_TEMPLATE_CATEGORY" val="diagram"/>
  <p:tag name="KSO_WM_TEMPLATE_INDEX" val="20235178"/>
  <p:tag name="KSO_WM_UNIT_LAYERLEVEL" val="1_1_1"/>
  <p:tag name="KSO_WM_TAG_VERSION" val="3.0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一亿"/>
  <p:tag name="KSO_WM_DIAGRAM_USE_COLOR_VALUE" val="{&quot;color_scheme&quot;:1,&quot;color_type&quot;:1,&quot;theme_color_indexes&quot;:[]}"/>
</p:tagLst>
</file>

<file path=ppt/tags/tag114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15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16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17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18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19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2.xml><?xml version="1.0" encoding="utf-8"?>
<p:tagLst xmlns:p="http://schemas.openxmlformats.org/presentationml/2006/main">
  <p:tag name="KSO_WM_DIAGRAM_VIRTUALLY_FRAME" val="{&quot;height&quot;:298.6837158203125,&quot;left&quot;:272.6032257080078,&quot;top&quot;:146.68314208984376,&quot;width&quot;:414.7935485839844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6344_4*l_h_f*1_4_1"/>
  <p:tag name="KSO_WM_TEMPLATE_CATEGORY" val="diagram"/>
  <p:tag name="KSO_WM_TEMPLATE_INDEX" val="202363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PRESET_TEXT" val="单击添加目录项标题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0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21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22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23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24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25.xml><?xml version="1.0" encoding="utf-8"?>
<p:tagLst xmlns:p="http://schemas.openxmlformats.org/presentationml/2006/main">
  <p:tag name="KSO_WM_DIAGRAM_VIRTUALLY_FRAME" val="{&quot;height&quot;:318.87496062992125,&quot;left&quot;:65.12503937007874,&quot;top&quot;:122.62503937007872,&quot;width&quot;:653.3749606299212}"/>
</p:tagLst>
</file>

<file path=ppt/tags/tag126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27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28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29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35178_1*l_i*1_2"/>
  <p:tag name="KSO_WM_TEMPLATE_CATEGORY" val="diagram"/>
  <p:tag name="KSO_WM_TEMPLATE_INDEX" val="20235178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solid&quot;:{&quot;brightness&quot;:0,&quot;colorType&quot;:1,&quot;foreColorIndex&quot;:5,&quot;transparency&quot;:0.920000016689300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30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31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32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33.xml><?xml version="1.0" encoding="utf-8"?>
<p:tagLst xmlns:p="http://schemas.openxmlformats.org/presentationml/2006/main">
  <p:tag name="KSO_WM_DIAGRAM_VIRTUALLY_FRAME" val="{&quot;height&quot;:364.67496062992126,&quot;left&quot;:65.12503937007874,&quot;top&quot;:122.62503937007872,&quot;width&quot;:664.0749606299212}"/>
</p:tagLst>
</file>

<file path=ppt/tags/tag134.xml><?xml version="1.0" encoding="utf-8"?>
<p:tagLst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5178_1*l_i*1_1"/>
  <p:tag name="KSO_WM_TEMPLATE_CATEGORY" val="diagram"/>
  <p:tag name="KSO_WM_TEMPLATE_INDEX" val="20235178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solid&quot;:{&quot;brightness&quot;:0,&quot;colorType&quot;:1,&quot;foreColorIndex&quot;:5,&quot;transparency&quot;:0.8600000143051147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235178_1*l_i*1_5"/>
  <p:tag name="KSO_WM_TEMPLATE_CATEGORY" val="diagram"/>
  <p:tag name="KSO_WM_TEMPLATE_INDEX" val="20235178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5178_1*l_h_i*1_1_1"/>
  <p:tag name="KSO_WM_TEMPLATE_CATEGORY" val="diagram"/>
  <p:tag name="KSO_WM_TEMPLATE_INDEX" val="202351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gradient&quot;:[{&quot;brightness&quot;:0.8999999761581421,&quot;colorType&quot;:1,&quot;foreColorIndex&quot;:5,&quot;pos&quot;:0,&quot;transparency&quot;:0},{&quot;brightness&quot;:0,&quot;colorType&quot;:1,&quot;foreColorIndex&quot;:5,&quot;pos&quot;:0.7400000095367432,&quot;transparency&quot;:0},{&quot;brightness&quot;:-0.10000000149011612,&quot;colorType&quot;:1,&quot;foreColorIndex&quot;:5,&quot;pos&quot;:0.8299999833106995,&quot;transparency&quot;:0},{&quot;brightness&quot;:-0.10000000149011612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178_1*l_h_a*1_1_1"/>
  <p:tag name="KSO_WM_TEMPLATE_CATEGORY" val="diagram"/>
  <p:tag name="KSO_WM_TEMPLATE_INDEX" val="20235178"/>
  <p:tag name="KSO_WM_UNIT_LAYERLEVEL" val="1_1_1"/>
  <p:tag name="KSO_WM_TAG_VERSION" val="3.0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一亿"/>
  <p:tag name="KSO_WM_DIAGRAM_USE_COLOR_VALUE" val="{&quot;color_scheme&quot;:1,&quot;color_type&quot;:1,&quot;theme_color_indexes&quot;:[]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52_1*m_i*1_1"/>
  <p:tag name="KSO_WM_TEMPLATE_CATEGORY" val="diagram"/>
  <p:tag name="KSO_WM_TEMPLATE_INDEX" val="20234852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1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5400000214576721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0"/>
  <p:tag name="KSO_WM_UNIT_ID" val="diagram20234852_1*m_h_i*1_1_10"/>
  <p:tag name="KSO_WM_TEMPLATE_CATEGORY" val="diagram"/>
  <p:tag name="KSO_WM_TEMPLATE_INDEX" val="20234852"/>
  <p:tag name="KSO_WM_UNIT_LAYERLEVEL" val="1_1_1"/>
  <p:tag name="KSO_WM_TAG_VERSION" val="3.0"/>
  <p:tag name="KSO_WM_UNIT_FILL_TYPE" val="3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75},{&quot;brightness&quot;:0,&quot;colorType&quot;:1,&quot;foreColorIndex&quot;:5,&quot;pos&quot;:1,&quot;transparency&quot;:0.75}],&quot;type&quot;:3},&quot;glow&quot;:{&quot;colorType&quot;:0},&quot;line&quot;:{&quot;gradient&quot;:[{&quot;brightness&quot;:0,&quot;colorType&quot;:1,&quot;foreColorIndex&quot;:5,&quot;pos&quot;:0.23999999463558197,&quot;transparency&quot;:1},{&quot;brightness&quot;:0,&quot;colorType&quot;:1,&quot;foreColorIndex&quot;:5,&quot;pos&quot;:0.9399999976158142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DIAGRAM_VIRTUALLY_FRAME" val="{&quot;height&quot;:298.6837158203125,&quot;left&quot;:272.6032257080078,&quot;top&quot;:146.68314208984376,&quot;width&quot;:414.7935485839844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6344_4*l_h_i*1_1_2"/>
  <p:tag name="KSO_WM_TEMPLATE_CATEGORY" val="diagram"/>
  <p:tag name="KSO_WM_TEMPLATE_INDEX" val="202363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20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0"/>
  <p:tag name="KSO_WM_UNIT_ID" val="diagram20234852_1*m_h_i*1_2_10"/>
  <p:tag name="KSO_WM_TEMPLATE_CATEGORY" val="diagram"/>
  <p:tag name="KSO_WM_TEMPLATE_INDEX" val="20234852"/>
  <p:tag name="KSO_WM_UNIT_LAYERLEVEL" val="1_1_1"/>
  <p:tag name="KSO_WM_TAG_VERSION" val="3.0"/>
  <p:tag name="KSO_WM_UNIT_FILL_TYPE" val="3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75},{&quot;brightness&quot;:0,&quot;colorType&quot;:1,&quot;foreColorIndex&quot;:5,&quot;pos&quot;:1,&quot;transparency&quot;:0.75}],&quot;type&quot;:3},&quot;glow&quot;:{&quot;colorType&quot;:0},&quot;line&quot;:{&quot;gradient&quot;:[{&quot;brightness&quot;:0,&quot;colorType&quot;:1,&quot;foreColorIndex&quot;:5,&quot;pos&quot;:0.23999999463558197,&quot;transparency&quot;:1},{&quot;brightness&quot;:0,&quot;colorType&quot;:1,&quot;foreColorIndex&quot;:5,&quot;pos&quot;:0.9399999976158142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34852_1*m_h_i*1_2_5"/>
  <p:tag name="KSO_WM_TEMPLATE_CATEGORY" val="diagram"/>
  <p:tag name="KSO_WM_TEMPLATE_INDEX" val="20234852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solid&quot;:{&quot;brightness&quot;:0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34852_1*m_h_i*1_2_2"/>
  <p:tag name="KSO_WM_TEMPLATE_CATEGORY" val="diagram"/>
  <p:tag name="KSO_WM_TEMPLATE_INDEX" val="20234852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FORE_SCHEMECOLOR_INDEX_BRIGHTNESS" val="0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234852_1*m_h_i*1_1_5"/>
  <p:tag name="KSO_WM_TEMPLATE_CATEGORY" val="diagram"/>
  <p:tag name="KSO_WM_TEMPLATE_INDEX" val="20234852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solid&quot;:{&quot;brightness&quot;:0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34852_1*m_h_i*1_1_2"/>
  <p:tag name="KSO_WM_TEMPLATE_CATEGORY" val="diagram"/>
  <p:tag name="KSO_WM_TEMPLATE_INDEX" val="20234852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FORE_SCHEMECOLOR_INDEX_BRIGHTNESS" val="0"/>
  <p:tag name="KSO_WM_BEAUTIFY_FLAG" val="#wm#"/>
  <p:tag name="KSO_WM_UNIT_LINE_FORE_SCHEMECOLOR_INDEX" val="5"/>
  <p:tag name="KSO_WM_DIAGRAM_USE_COLOR_VALUE" val="{&quot;color_scheme&quot;:1,&quot;color_type&quot;:1,&quot;theme_color_indexes&quot;:[]}"/>
</p:tagLst>
</file>

<file path=ppt/tags/tag2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34852_1*m_h_i*1_1_1"/>
  <p:tag name="KSO_WM_TEMPLATE_CATEGORY" val="diagram"/>
  <p:tag name="KSO_WM_TEMPLATE_INDEX" val="20234852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]}"/>
</p:tagLst>
</file>

<file path=ppt/tags/tag2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4852_1*m_h_f*1_1_1"/>
  <p:tag name="KSO_WM_TEMPLATE_CATEGORY" val="diagram"/>
  <p:tag name="KSO_WM_TEMPLATE_INDEX" val="20234852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输入您的项正文，文字是您思想的提炼，请尽量言简意赅的阐述观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4852_1*m_h_a*1_1_1"/>
  <p:tag name="KSO_WM_TEMPLATE_CATEGORY" val="diagram"/>
  <p:tag name="KSO_WM_TEMPLATE_INDEX" val="20234852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添加项标题"/>
  <p:tag name="KSO_WM_UNIT_TEXT_FILL_FORE_SCHEMECOLOR_INDEX" val="3"/>
  <p:tag name="KSO_WM_UNIT_TEXT_FILL_TYPE" val="3"/>
  <p:tag name="KSO_WM_UNIT_TEXT_TYPE" val="1"/>
  <p:tag name="KSO_WM_DIAGRAM_USE_COLOR_VALUE" val="{&quot;color_scheme&quot;:1,&quot;color_type&quot;:1,&quot;theme_color_indexes&quot;:[]}"/>
</p:tagLst>
</file>

<file path=ppt/tags/tag2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34852_1*m_h_i*1_2_1"/>
  <p:tag name="KSO_WM_TEMPLATE_CATEGORY" val="diagram"/>
  <p:tag name="KSO_WM_TEMPLATE_INDEX" val="20234852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]}"/>
</p:tagLst>
</file>

<file path=ppt/tags/tag2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4852_1*m_h_f*1_2_1"/>
  <p:tag name="KSO_WM_TEMPLATE_CATEGORY" val="diagram"/>
  <p:tag name="KSO_WM_TEMPLATE_INDEX" val="20234852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输入您的项正文，文字是您思想的提炼，请尽量言简意赅的阐述观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]}"/>
</p:tagLst>
</file>

<file path=ppt/tags/tag3.xml><?xml version="1.0" encoding="utf-8"?>
<p:tagLst xmlns:p="http://schemas.openxmlformats.org/presentationml/2006/main">
  <p:tag name="KSO_WM_DIAGRAM_VIRTUALLY_FRAME" val="{&quot;height&quot;:298.6837158203125,&quot;left&quot;:272.6032257080078,&quot;top&quot;:146.68314208984376,&quot;width&quot;:414.7935485839844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6344_4*l_h_f*1_1_1"/>
  <p:tag name="KSO_WM_TEMPLATE_CATEGORY" val="diagram"/>
  <p:tag name="KSO_WM_TEMPLATE_INDEX" val="202363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PRESET_TEXT" val="单击添加目录项标题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4852_1*m_h_a*1_2_1"/>
  <p:tag name="KSO_WM_TEMPLATE_CATEGORY" val="diagram"/>
  <p:tag name="KSO_WM_TEMPLATE_INDEX" val="20234852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添加项标题"/>
  <p:tag name="KSO_WM_UNIT_TEXT_FILL_FORE_SCHEMECOLOR_INDEX" val="3"/>
  <p:tag name="KSO_WM_UNIT_TEXT_FILL_TYPE" val="3"/>
  <p:tag name="KSO_WM_UNIT_TEXT_TYPE" val="1"/>
  <p:tag name="KSO_WM_DIAGRAM_USE_COLOR_VALUE" val="{&quot;color_scheme&quot;:1,&quot;color_type&quot;:1,&quot;theme_color_indexes&quot;:[]}"/>
</p:tagLst>
</file>

<file path=ppt/tags/tag31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234852_1*m_h_i*1_1_6"/>
  <p:tag name="KSO_WM_TEMPLATE_CATEGORY" val="diagram"/>
  <p:tag name="KSO_WM_TEMPLATE_INDEX" val="20234852"/>
  <p:tag name="KSO_WM_UNIT_LAYERLEVEL" val="1_1_1"/>
  <p:tag name="KSO_WM_TAG_VERSION" val="3.0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7"/>
  <p:tag name="KSO_WM_UNIT_ID" val="diagram20234852_1*m_h_i*1_1_7"/>
  <p:tag name="KSO_WM_TEMPLATE_CATEGORY" val="diagram"/>
  <p:tag name="KSO_WM_TEMPLATE_INDEX" val="20234852"/>
  <p:tag name="KSO_WM_UNIT_LAYERLEVEL" val="1_1_1"/>
  <p:tag name="KSO_WM_TAG_VERSION" val="3.0"/>
  <p:tag name="KSO_WM_BEAUTIFY_FLAG" val="#wm#"/>
  <p:tag name="KSO_WM_UNIT_FILL_TYPE" val="3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3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9"/>
  <p:tag name="KSO_WM_UNIT_ID" val="diagram20234852_1*m_h_i*1_1_9"/>
  <p:tag name="KSO_WM_TEMPLATE_CATEGORY" val="diagram"/>
  <p:tag name="KSO_WM_TEMPLATE_INDEX" val="2023485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3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8"/>
  <p:tag name="KSO_WM_UNIT_ID" val="diagram20234852_1*m_h_i*1_1_8"/>
  <p:tag name="KSO_WM_TEMPLATE_CATEGORY" val="diagram"/>
  <p:tag name="KSO_WM_TEMPLATE_INDEX" val="2023485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3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34852_1*m_h_i*1_1_4"/>
  <p:tag name="KSO_WM_TEMPLATE_CATEGORY" val="diagram"/>
  <p:tag name="KSO_WM_TEMPLATE_INDEX" val="2023485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3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34852_1*m_h_i*1_1_3"/>
  <p:tag name="KSO_WM_TEMPLATE_CATEGORY" val="diagram"/>
  <p:tag name="KSO_WM_TEMPLATE_INDEX" val="2023485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gradient&quot;:[{&quot;brightness&quot;:0,&quot;colorType&quot;:1,&quot;foreColorIndex&quot;:5,&quot;pos&quot;:0,&quot;transparency&quot;:0.8999999761581421},{&quot;brightness&quot;:0,&quot;colorType&quot;:1,&quot;foreColorIndex&quot;:5,&quot;pos&quot;:1,&quot;transparency&quot;:0.8999999761581421},{&quot;brightness&quot;:0,&quot;colorType&quot;:2,&quot;pos&quot;:0.5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7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34852_1*m_h_i*1_2_6"/>
  <p:tag name="KSO_WM_TEMPLATE_CATEGORY" val="diagram"/>
  <p:tag name="KSO_WM_TEMPLATE_INDEX" val="20234852"/>
  <p:tag name="KSO_WM_UNIT_LAYERLEVEL" val="1_1_1"/>
  <p:tag name="KSO_WM_TAG_VERSION" val="3.0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7"/>
  <p:tag name="KSO_WM_UNIT_ID" val="diagram20234852_1*m_h_i*1_2_7"/>
  <p:tag name="KSO_WM_TEMPLATE_CATEGORY" val="diagram"/>
  <p:tag name="KSO_WM_TEMPLATE_INDEX" val="20234852"/>
  <p:tag name="KSO_WM_UNIT_LAYERLEVEL" val="1_1_1"/>
  <p:tag name="KSO_WM_TAG_VERSION" val="3.0"/>
  <p:tag name="KSO_WM_BEAUTIFY_FLAG" val="#wm#"/>
  <p:tag name="KSO_WM_UNIT_FILL_TYPE" val="3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3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9"/>
  <p:tag name="KSO_WM_UNIT_ID" val="diagram20234852_1*m_h_i*1_2_9"/>
  <p:tag name="KSO_WM_TEMPLATE_CATEGORY" val="diagram"/>
  <p:tag name="KSO_WM_TEMPLATE_INDEX" val="2023485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.xml><?xml version="1.0" encoding="utf-8"?>
<p:tagLst xmlns:p="http://schemas.openxmlformats.org/presentationml/2006/main">
  <p:tag name="KSO_WM_DIAGRAM_VIRTUALLY_FRAME" val="{&quot;height&quot;:298.6837158203125,&quot;left&quot;:272.6032257080078,&quot;top&quot;:146.68314208984376,&quot;width&quot;:414.7935485839844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6344_4*l_h_i*1_2_1"/>
  <p:tag name="KSO_WM_TEMPLATE_CATEGORY" val="diagram"/>
  <p:tag name="KSO_WM_TEMPLATE_INDEX" val="202363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8"/>
  <p:tag name="KSO_WM_UNIT_ID" val="diagram20234852_1*m_h_i*1_2_8"/>
  <p:tag name="KSO_WM_TEMPLATE_CATEGORY" val="diagram"/>
  <p:tag name="KSO_WM_TEMPLATE_INDEX" val="2023485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34852_1*m_h_i*1_2_4"/>
  <p:tag name="KSO_WM_TEMPLATE_CATEGORY" val="diagram"/>
  <p:tag name="KSO_WM_TEMPLATE_INDEX" val="2023485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34852_1*m_h_i*1_2_3"/>
  <p:tag name="KSO_WM_TEMPLATE_CATEGORY" val="diagram"/>
  <p:tag name="KSO_WM_TEMPLATE_INDEX" val="20234852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89.2,&quot;left&quot;:54.79998779296875,&quot;top&quot;:67.5,&quot;width&quot;:883.4000122070313}"/>
  <p:tag name="KSO_WM_DIAGRAM_COLOR_MATCH_VALUE" val="{&quot;shape&quot;:{&quot;fill&quot;:{&quot;gradient&quot;:[{&quot;brightness&quot;:0,&quot;colorType&quot;:1,&quot;foreColorIndex&quot;:5,&quot;pos&quot;:0,&quot;transparency&quot;:0.8999999761581421},{&quot;brightness&quot;:0,&quot;colorType&quot;:1,&quot;foreColorIndex&quot;:5,&quot;pos&quot;:1,&quot;transparency&quot;:0.8999999761581421},{&quot;brightness&quot;:0,&quot;colorType&quot;:2,&quot;pos&quot;:0.5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diagram"/>
  <p:tag name="KSO_WM_TEMPLATE_INDEX" val="20231790"/>
  <p:tag name="KSO_WM_UNIT_LAYERLEVEL" val="1_1_1"/>
  <p:tag name="KSO_WM_TAG_VERSION" val="3.0"/>
  <p:tag name="KSO_WM_UNIT_VALUE" val="10"/>
  <p:tag name="KSO_WM_UNIT_TYPE" val="l_h_a"/>
  <p:tag name="KSO_WM_UNIT_ID" val="diagram20231790_1*l_h_a*1_1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46.67503937007876,&quot;left&quot;:41.3,&quot;top&quot;:76.2,&quot;width&quot;:876.8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90_1*l_h_f*1_1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46.67503937007876,&quot;left&quot;:41.3,&quot;top&quot;:76.2,&quot;width&quot;:876.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你的项正文内容，文字是您思想的提炼，请尽量言简意赅的阐述观点,单击输入你的项正文，文字是您思想的提炼，请言简意赅的阐述观点，单击此处输入你的项正文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90_1*l_h_a*1_2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9.67503937007876,&quot;left&quot;:28.55,&quot;top&quot;:272.7,&quot;width&quot;:854.17503937007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790_1*l_h_i*1_2_1"/>
  <p:tag name="KSO_WM_TEMPLATE_CATEGORY" val="diagram"/>
  <p:tag name="KSO_WM_TEMPLATE_INDEX" val="20231790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419.67503937007876,&quot;left&quot;:26.3,&quot;top&quot;:98.7,&quot;width&quot;:854.1750393700788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  <p:tag name="KSO_WM_DIAGRAM_USE_COLOR_VALUE" val="{&quot;color_scheme&quot;:1,&quot;color_type&quot;:1,&quot;theme_color_indexes&quot;:[]}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90_1*l_h_a*1_2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9.67503937007876,&quot;left&quot;:26.3,&quot;top&quot;:98.7,&quot;width&quot;:854.17503937007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90_1*l_h_f*1_2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9.67503937007876,&quot;left&quot;:26.3,&quot;top&quot;:98.7,&quot;width&quot;:854.175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此处输入你的项正文，文字是您思想的提炼，请尽量言简意赅的阐述观点,单击输入你的项正文，文字是您思想的提炼，请言简意赅的阐述观点，单击此处输入你的项正文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35178_1*l_i*1_2"/>
  <p:tag name="KSO_WM_TEMPLATE_CATEGORY" val="diagram"/>
  <p:tag name="KSO_WM_TEMPLATE_INDEX" val="20235178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solid&quot;:{&quot;brightness&quot;:0,&quot;colorType&quot;:1,&quot;foreColorIndex&quot;:5,&quot;transparency&quot;:0.920000016689300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DIAGRAM_VIRTUALLY_FRAME" val="{&quot;height&quot;:298.6837158203125,&quot;left&quot;:272.6032257080078,&quot;top&quot;:146.68314208984376,&quot;width&quot;:414.7935485839844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6344_4*l_h_i*1_2_2"/>
  <p:tag name="KSO_WM_TEMPLATE_CATEGORY" val="diagram"/>
  <p:tag name="KSO_WM_TEMPLATE_INDEX" val="202363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5178_1*l_i*1_1"/>
  <p:tag name="KSO_WM_TEMPLATE_CATEGORY" val="diagram"/>
  <p:tag name="KSO_WM_TEMPLATE_INDEX" val="20235178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solid&quot;:{&quot;brightness&quot;:0,&quot;colorType&quot;:1,&quot;foreColorIndex&quot;:5,&quot;transparency&quot;:0.8600000143051147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235178_1*l_i*1_5"/>
  <p:tag name="KSO_WM_TEMPLATE_CATEGORY" val="diagram"/>
  <p:tag name="KSO_WM_TEMPLATE_INDEX" val="20235178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5178_1*l_h_i*1_1_1"/>
  <p:tag name="KSO_WM_TEMPLATE_CATEGORY" val="diagram"/>
  <p:tag name="KSO_WM_TEMPLATE_INDEX" val="202351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gradient&quot;:[{&quot;brightness&quot;:0.8999999761581421,&quot;colorType&quot;:1,&quot;foreColorIndex&quot;:5,&quot;pos&quot;:0,&quot;transparency&quot;:0},{&quot;brightness&quot;:0,&quot;colorType&quot;:1,&quot;foreColorIndex&quot;:5,&quot;pos&quot;:0.7400000095367432,&quot;transparency&quot;:0},{&quot;brightness&quot;:-0.10000000149011612,&quot;colorType&quot;:1,&quot;foreColorIndex&quot;:5,&quot;pos&quot;:0.8299999833106995,&quot;transparency&quot;:0},{&quot;brightness&quot;:-0.10000000149011612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178_1*l_h_a*1_1_1"/>
  <p:tag name="KSO_WM_TEMPLATE_CATEGORY" val="diagram"/>
  <p:tag name="KSO_WM_TEMPLATE_INDEX" val="20235178"/>
  <p:tag name="KSO_WM_UNIT_LAYERLEVEL" val="1_1_1"/>
  <p:tag name="KSO_WM_TAG_VERSION" val="3.0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398.12500305175763,&quot;left&quot;:54.79998779296875,&quot;top&quot;:134.45,&quot;width&quot;:708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一亿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i*1_3_5"/>
  <p:tag name="KSO_WM_TEMPLATE_CATEGORY" val="diagram"/>
  <p:tag name="KSO_WM_TEMPLATE_INDEX" val="20234834"/>
  <p:tag name="KSO_WM_UNIT_LAYERLEVEL" val="1_1_1"/>
  <p:tag name="KSO_WM_TAG_VERSION" val="3.0"/>
  <p:tag name="KSO_WM_UNIT_TYPE" val="l_h_i"/>
  <p:tag name="KSO_WM_UNIT_INDEX" val="1_3_5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800000011920929},{&quot;brightness&quot;:0,&quot;colorType&quot;:1,&quot;foreColorIndex&quot;:5,&quot;pos&quot;:1,&quot;transparency&quot;:0.8999999761581421}],&quot;type&quot;:3},&quot;glow&quot;:{&quot;colorType&quot;:0},&quot;line&quot;:{&quot;gradient&quot;:[{&quot;brightness&quot;:0,&quot;colorType&quot;:1,&quot;foreColorIndex&quot;:5,&quot;pos&quot;:0.25,&quot;transparency&quot;:1},{&quot;brightness&quot;:0,&quot;colorType&quot;:1,&quot;foreColorIndex&quot;:5,&quot;pos&quot;:1,&quot;transparency&quot;:0.30000001192092896}],&quot;type&quot;:2},&quot;shadow&quot;:{&quot;brightness&quot;:0.400000005960464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i*1_1_5"/>
  <p:tag name="KSO_WM_TEMPLATE_CATEGORY" val="diagram"/>
  <p:tag name="KSO_WM_TEMPLATE_INDEX" val="20234834"/>
  <p:tag name="KSO_WM_UNIT_LAYERLEVEL" val="1_1_1"/>
  <p:tag name="KSO_WM_TAG_VERSION" val="3.0"/>
  <p:tag name="KSO_WM_UNIT_TYPE" val="l_h_i"/>
  <p:tag name="KSO_WM_UNIT_INDEX" val="1_1_5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800000011920929},{&quot;brightness&quot;:0,&quot;colorType&quot;:1,&quot;foreColorIndex&quot;:5,&quot;pos&quot;:1,&quot;transparency&quot;:0.8999999761581421}],&quot;type&quot;:3},&quot;glow&quot;:{&quot;colorType&quot;:0},&quot;line&quot;:{&quot;gradient&quot;:[{&quot;brightness&quot;:0,&quot;colorType&quot;:1,&quot;foreColorIndex&quot;:5,&quot;pos&quot;:0.25,&quot;transparency&quot;:1},{&quot;brightness&quot;:0,&quot;colorType&quot;:1,&quot;foreColorIndex&quot;:5,&quot;pos&quot;:1,&quot;transparency&quot;:0.30000001192092896}],&quot;type&quot;:2},&quot;shadow&quot;:{&quot;brightness&quot;:0.400000005960464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i*1_2_5"/>
  <p:tag name="KSO_WM_TEMPLATE_CATEGORY" val="diagram"/>
  <p:tag name="KSO_WM_TEMPLATE_INDEX" val="20234834"/>
  <p:tag name="KSO_WM_UNIT_LAYERLEVEL" val="1_1_1"/>
  <p:tag name="KSO_WM_TAG_VERSION" val="3.0"/>
  <p:tag name="KSO_WM_UNIT_TYPE" val="l_h_i"/>
  <p:tag name="KSO_WM_UNIT_INDEX" val="1_2_5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800000011920929},{&quot;brightness&quot;:0,&quot;colorType&quot;:1,&quot;foreColorIndex&quot;:5,&quot;pos&quot;:1,&quot;transparency&quot;:0.8999999761581421}],&quot;type&quot;:3},&quot;glow&quot;:{&quot;colorType&quot;:0},&quot;line&quot;:{&quot;gradient&quot;:[{&quot;brightness&quot;:0,&quot;colorType&quot;:1,&quot;foreColorIndex&quot;:5,&quot;pos&quot;:0.25,&quot;transparency&quot;:1},{&quot;brightness&quot;:0,&quot;colorType&quot;:1,&quot;foreColorIndex&quot;:5,&quot;pos&quot;:1,&quot;transparency&quot;:0.30000001192092896}],&quot;type&quot;:2},&quot;shadow&quot;:{&quot;brightness&quot;:0.400000005960464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i*1_2_4"/>
  <p:tag name="KSO_WM_TEMPLATE_CATEGORY" val="diagram"/>
  <p:tag name="KSO_WM_TEMPLATE_INDEX" val="20234834"/>
  <p:tag name="KSO_WM_UNIT_LAYERLEVEL" val="1_1_1"/>
  <p:tag name="KSO_WM_TAG_VERSION" val="3.0"/>
  <p:tag name="KSO_WM_UNIT_TYPE" val="l_h_i"/>
  <p:tag name="KSO_WM_UNIT_INDEX" val="1_2_4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gradient&quot;:[{&quot;brightness&quot;:0.4000000059604645,&quot;colorType&quot;:1,&quot;foreColorIndex&quot;:5,&quot;pos&quot;:0,&quot;transparency&quot;:1},{&quot;brightness&quot;:0.4000000059604645,&quot;colorType&quot;:1,&quot;foreColorIndex&quot;:5,&quot;pos&quot;:1,&quot;transparency&quot;:0.80000001192092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i*1_1_3"/>
  <p:tag name="KSO_WM_TEMPLATE_CATEGORY" val="diagram"/>
  <p:tag name="KSO_WM_TEMPLATE_INDEX" val="20234834"/>
  <p:tag name="KSO_WM_UNIT_LAYERLEVEL" val="1_1_1"/>
  <p:tag name="KSO_WM_TAG_VERSION" val="3.0"/>
  <p:tag name="KSO_WM_UNIT_TYPE" val="l_h_i"/>
  <p:tag name="KSO_WM_UNIT_INDEX" val="1_1_3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i*1_1_2"/>
  <p:tag name="KSO_WM_TEMPLATE_CATEGORY" val="diagram"/>
  <p:tag name="KSO_WM_TEMPLATE_INDEX" val="20234834"/>
  <p:tag name="KSO_WM_UNIT_LAYERLEVEL" val="1_1_1"/>
  <p:tag name="KSO_WM_TAG_VERSION" val="3.0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6.xml><?xml version="1.0" encoding="utf-8"?>
<p:tagLst xmlns:p="http://schemas.openxmlformats.org/presentationml/2006/main">
  <p:tag name="KSO_WM_DIAGRAM_VIRTUALLY_FRAME" val="{&quot;height&quot;:298.6837158203125,&quot;left&quot;:272.6032257080078,&quot;top&quot;:146.68314208984376,&quot;width&quot;:414.7935485839844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6344_4*l_h_f*1_2_1"/>
  <p:tag name="KSO_WM_TEMPLATE_CATEGORY" val="diagram"/>
  <p:tag name="KSO_WM_TEMPLATE_INDEX" val="202363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PRESET_TEXT" val="单击添加目录项标题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i*1_3_3"/>
  <p:tag name="KSO_WM_TEMPLATE_CATEGORY" val="diagram"/>
  <p:tag name="KSO_WM_TEMPLATE_INDEX" val="20234834"/>
  <p:tag name="KSO_WM_UNIT_LAYERLEVEL" val="1_1_1"/>
  <p:tag name="KSO_WM_TAG_VERSION" val="3.0"/>
  <p:tag name="KSO_WM_UNIT_TYPE" val="l_h_i"/>
  <p:tag name="KSO_WM_UNIT_INDEX" val="1_3_3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i*1_3_2"/>
  <p:tag name="KSO_WM_TEMPLATE_CATEGORY" val="diagram"/>
  <p:tag name="KSO_WM_TEMPLATE_INDEX" val="20234834"/>
  <p:tag name="KSO_WM_UNIT_LAYERLEVEL" val="1_1_1"/>
  <p:tag name="KSO_WM_TAG_VERSION" val="3.0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i*1_2_3"/>
  <p:tag name="KSO_WM_TEMPLATE_CATEGORY" val="diagram"/>
  <p:tag name="KSO_WM_TEMPLATE_INDEX" val="20234834"/>
  <p:tag name="KSO_WM_UNIT_LAYERLEVEL" val="1_1_1"/>
  <p:tag name="KSO_WM_TAG_VERSION" val="3.0"/>
  <p:tag name="KSO_WM_UNIT_TYPE" val="l_h_i"/>
  <p:tag name="KSO_WM_UNIT_INDEX" val="1_2_3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i*1_2_2"/>
  <p:tag name="KSO_WM_TEMPLATE_CATEGORY" val="diagram"/>
  <p:tag name="KSO_WM_TEMPLATE_INDEX" val="20234834"/>
  <p:tag name="KSO_WM_UNIT_LAYERLEVEL" val="1_1_1"/>
  <p:tag name="KSO_WM_TAG_VERSION" val="3.0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i*1_1_4"/>
  <p:tag name="KSO_WM_TEMPLATE_CATEGORY" val="diagram"/>
  <p:tag name="KSO_WM_TEMPLATE_INDEX" val="20234834"/>
  <p:tag name="KSO_WM_UNIT_LAYERLEVEL" val="1_1_1"/>
  <p:tag name="KSO_WM_TAG_VERSION" val="3.0"/>
  <p:tag name="KSO_WM_UNIT_TYPE" val="l_h_i"/>
  <p:tag name="KSO_WM_UNIT_INDEX" val="1_1_4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gradient&quot;:[{&quot;brightness&quot;:0.4000000059604645,&quot;colorType&quot;:1,&quot;foreColorIndex&quot;:5,&quot;pos&quot;:0,&quot;transparency&quot;:1},{&quot;brightness&quot;:0.4000000059604645,&quot;colorType&quot;:1,&quot;foreColorIndex&quot;:5,&quot;pos&quot;:1,&quot;transparency&quot;:0.80000001192092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i*1_3_4"/>
  <p:tag name="KSO_WM_TEMPLATE_CATEGORY" val="diagram"/>
  <p:tag name="KSO_WM_TEMPLATE_INDEX" val="20234834"/>
  <p:tag name="KSO_WM_UNIT_LAYERLEVEL" val="1_1_1"/>
  <p:tag name="KSO_WM_TAG_VERSION" val="3.0"/>
  <p:tag name="KSO_WM_UNIT_TYPE" val="l_h_i"/>
  <p:tag name="KSO_WM_UNIT_INDEX" val="1_3_4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gradient&quot;:[{&quot;brightness&quot;:0.4000000059604645,&quot;colorType&quot;:1,&quot;foreColorIndex&quot;:5,&quot;pos&quot;:0,&quot;transparency&quot;:1},{&quot;brightness&quot;:0.4000000059604645,&quot;colorType&quot;:1,&quot;foreColorIndex&quot;:5,&quot;pos&quot;:1,&quot;transparency&quot;:0.80000001192092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6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834_2*l_h_f*1_1_1"/>
  <p:tag name="KSO_WM_TEMPLATE_CATEGORY" val="diagram"/>
  <p:tag name="KSO_WM_TEMPLATE_INDEX" val="20234834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单击此处输入项正文，文字是您思想的提炼。"/>
  <p:tag name="KSO_WM_UNIT_TEXT_FILL_FORE_SCHEMECOLOR_INDEX" val="1"/>
  <p:tag name="KSO_WM_UNIT_TEXT_FILL_TYPE" val="1"/>
  <p:tag name="KSO_WM_UNIT_TEXT_TYPE" val="1"/>
  <p:tag name="KSO_WM_UNIT_TEXT_LAYER_COUNT" val="1"/>
  <p:tag name="KSO_WM_DIAGRAM_USE_COLOR_VALUE" val="{&quot;color_scheme&quot;:1,&quot;color_type&quot;:1,&quot;theme_color_indexes&quot;:[5,6,5,6,5,6]}"/>
</p:tagLst>
</file>

<file path=ppt/tags/tag6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4834_2*l_h_f*1_2_1"/>
  <p:tag name="KSO_WM_TEMPLATE_CATEGORY" val="diagram"/>
  <p:tag name="KSO_WM_TEMPLATE_INDEX" val="20234834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单击此处输入项正文，文字是您思想的提炼。"/>
  <p:tag name="KSO_WM_UNIT_TEXT_FILL_FORE_SCHEMECOLOR_INDEX" val="1"/>
  <p:tag name="KSO_WM_UNIT_TEXT_FILL_TYPE" val="1"/>
  <p:tag name="KSO_WM_UNIT_TEXT_TYPE" val="1"/>
  <p:tag name="KSO_WM_UNIT_TEXT_LAYER_COUNT" val="1"/>
  <p:tag name="KSO_WM_DIAGRAM_USE_COLOR_VALUE" val="{&quot;color_scheme&quot;:1,&quot;color_type&quot;:1,&quot;theme_color_indexes&quot;:[5,6,5,6,5,6]}"/>
</p:tagLst>
</file>

<file path=ppt/tags/tag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4834_2*l_h_f*1_3_1"/>
  <p:tag name="KSO_WM_TEMPLATE_CATEGORY" val="diagram"/>
  <p:tag name="KSO_WM_TEMPLATE_INDEX" val="20234834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单击此处输入项正文，文字是您思想的提炼。"/>
  <p:tag name="KSO_WM_UNIT_TEXT_FILL_FORE_SCHEMECOLOR_INDEX" val="1"/>
  <p:tag name="KSO_WM_UNIT_TEXT_FILL_TYPE" val="1"/>
  <p:tag name="KSO_WM_UNIT_TEXT_TYPE" val="1"/>
  <p:tag name="KSO_WM_UNIT_TEXT_LAYER_COUNT" val="1"/>
  <p:tag name="KSO_WM_DIAGRAM_USE_COLOR_VALUE" val="{&quot;color_scheme&quot;:1,&quot;color_type&quot;:1,&quot;theme_color_indexes&quot;:[5,6,5,6,5,6]}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4834_2*l_h_a*1_1_1"/>
  <p:tag name="KSO_WM_TEMPLATE_CATEGORY" val="diagram"/>
  <p:tag name="KSO_WM_TEMPLATE_INDEX" val="20234834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4000000059604645,&quot;colorType&quot;:1,&quot;foreColorIndex&quot;:5,&quot;pos&quot;:0.18000000715255737,&quot;transparency&quot;:0},{&quot;brightness&quot;:-0.25,&quot;colorType&quot;:1,&quot;foreColorIndex&quot;:5,&quot;pos&quot;:0.9800000190734863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添加标题"/>
  <p:tag name="KSO_WM_UNIT_TEXT_FILL_FORE_SCHEMECOLOR_INDEX" val="3"/>
  <p:tag name="KSO_WM_UNIT_TEXT_FILL_TYPE" val="3"/>
  <p:tag name="KSO_WM_UNIT_TEXT_TYPE" val="1"/>
  <p:tag name="KSO_WM_DIAGRAM_USE_COLOR_VALUE" val="{&quot;color_scheme&quot;:1,&quot;color_type&quot;:1,&quot;theme_color_indexes&quot;:[5,6,5,6,5,6]}"/>
</p:tagLst>
</file>

<file path=ppt/tags/tag7.xml><?xml version="1.0" encoding="utf-8"?>
<p:tagLst xmlns:p="http://schemas.openxmlformats.org/presentationml/2006/main">
  <p:tag name="KSO_WM_DIAGRAM_VIRTUALLY_FRAME" val="{&quot;height&quot;:298.6837158203125,&quot;left&quot;:272.6032257080078,&quot;top&quot;:146.68314208984376,&quot;width&quot;:414.7935485839844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6344_4*l_h_i*1_3_1"/>
  <p:tag name="KSO_WM_TEMPLATE_CATEGORY" val="diagram"/>
  <p:tag name="KSO_WM_TEMPLATE_INDEX" val="202363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4834_2*l_h_a*1_2_1"/>
  <p:tag name="KSO_WM_TEMPLATE_CATEGORY" val="diagram"/>
  <p:tag name="KSO_WM_TEMPLATE_INDEX" val="20234834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4000000059604645,&quot;colorType&quot;:1,&quot;foreColorIndex&quot;:5,&quot;pos&quot;:0.18000000715255737,&quot;transparency&quot;:0},{&quot;brightness&quot;:-0.25,&quot;colorType&quot;:1,&quot;foreColorIndex&quot;:5,&quot;pos&quot;:0.9800000190734863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添加标题"/>
  <p:tag name="KSO_WM_UNIT_TEXT_FILL_FORE_SCHEMECOLOR_INDEX" val="3"/>
  <p:tag name="KSO_WM_UNIT_TEXT_FILL_TYPE" val="3"/>
  <p:tag name="KSO_WM_UNIT_TEXT_TYPE" val="1"/>
  <p:tag name="KSO_WM_DIAGRAM_USE_COLOR_VALUE" val="{&quot;color_scheme&quot;:1,&quot;color_type&quot;:1,&quot;theme_color_indexes&quot;:[5,6,5,6,5,6]}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4834_2*l_h_a*1_3_1"/>
  <p:tag name="KSO_WM_TEMPLATE_CATEGORY" val="diagram"/>
  <p:tag name="KSO_WM_TEMPLATE_INDEX" val="20234834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4000000059604645,&quot;colorType&quot;:1,&quot;foreColorIndex&quot;:5,&quot;pos&quot;:0.18000000715255737,&quot;transparency&quot;:0},{&quot;brightness&quot;:-0.25,&quot;colorType&quot;:1,&quot;foreColorIndex&quot;:5,&quot;pos&quot;:0.9800000190734863,&quot;transparency&quot;:0},{&quot;brightness&quot;:0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添加标题"/>
  <p:tag name="KSO_WM_UNIT_TEXT_FILL_FORE_SCHEMECOLOR_INDEX" val="3"/>
  <p:tag name="KSO_WM_UNIT_TEXT_FILL_TYPE" val="3"/>
  <p:tag name="KSO_WM_UNIT_TEXT_TYPE" val="1"/>
  <p:tag name="KSO_WM_DIAGRAM_USE_COLOR_VALUE" val="{&quot;color_scheme&quot;:1,&quot;color_type&quot;:1,&quot;theme_color_indexes&quot;:[5,6,5,6,5,6]}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d*1_1_1"/>
  <p:tag name="KSO_WM_TEMPLATE_CATEGORY" val="diagram"/>
  <p:tag name="KSO_WM_TEMPLATE_INDEX" val="20234834"/>
  <p:tag name="KSO_WM_UNIT_LAYERLEVEL" val="1_1_1"/>
  <p:tag name="KSO_WM_TAG_VERSION" val="3.0"/>
  <p:tag name="KSO_WM_UNIT_VALUE" val="527*965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DIAGRAM_USE_COLOR_VALUE" val="{&quot;color_scheme&quot;:1,&quot;color_type&quot;:1,&quot;theme_color_indexes&quot;:[5,6,5,6,5,6]}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i*1_1_1"/>
  <p:tag name="KSO_WM_TEMPLATE_CATEGORY" val="diagram"/>
  <p:tag name="KSO_WM_TEMPLATE_INDEX" val="20234834"/>
  <p:tag name="KSO_WM_UNIT_LAYERLEVEL" val="1_1_1"/>
  <p:tag name="KSO_WM_TAG_VERSION" val="3.0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solid&quot;:{&quot;brightness&quot;:0,&quot;colorType&quot;:1,&quot;foreColorIndex&quot;:5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d*1_2_1"/>
  <p:tag name="KSO_WM_TEMPLATE_CATEGORY" val="diagram"/>
  <p:tag name="KSO_WM_TEMPLATE_INDEX" val="20234834"/>
  <p:tag name="KSO_WM_UNIT_LAYERLEVEL" val="1_1_1"/>
  <p:tag name="KSO_WM_TAG_VERSION" val="3.0"/>
  <p:tag name="KSO_WM_UNIT_VALUE" val="527*965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DIAGRAM_USE_COLOR_VALUE" val="{&quot;color_scheme&quot;:1,&quot;color_type&quot;:1,&quot;theme_color_indexes&quot;:[5,6,5,6,5,6]}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i*1_2_1"/>
  <p:tag name="KSO_WM_TEMPLATE_CATEGORY" val="diagram"/>
  <p:tag name="KSO_WM_TEMPLATE_INDEX" val="20234834"/>
  <p:tag name="KSO_WM_UNIT_LAYERLEVEL" val="1_1_1"/>
  <p:tag name="KSO_WM_TAG_VERSION" val="3.0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solid&quot;:{&quot;brightness&quot;:0,&quot;colorType&quot;:1,&quot;foreColorIndex&quot;:5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d*1_3_1"/>
  <p:tag name="KSO_WM_TEMPLATE_CATEGORY" val="diagram"/>
  <p:tag name="KSO_WM_TEMPLATE_INDEX" val="20234834"/>
  <p:tag name="KSO_WM_UNIT_LAYERLEVEL" val="1_1_1"/>
  <p:tag name="KSO_WM_TAG_VERSION" val="3.0"/>
  <p:tag name="KSO_WM_UNIT_VALUE" val="527*965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DIAGRAM_USE_COLOR_VALUE" val="{&quot;color_scheme&quot;:1,&quot;color_type&quot;:1,&quot;theme_color_indexes&quot;:[5,6,5,6,5,6]}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4834_2*l_h_i*1_3_1"/>
  <p:tag name="KSO_WM_TEMPLATE_CATEGORY" val="diagram"/>
  <p:tag name="KSO_WM_TEMPLATE_INDEX" val="20234834"/>
  <p:tag name="KSO_WM_UNIT_LAYERLEVEL" val="1_1_1"/>
  <p:tag name="KSO_WM_TAG_VERSION" val="3.0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4"/>
  <p:tag name="KSO_WM_DIAGRAM_MIN_ITEMCNT" val="2"/>
  <p:tag name="KSO_WM_DIAGRAM_VIRTUALLY_FRAME" val="{&quot;height&quot;:352.33001708984375,&quot;left&quot;:51.50653076171875,&quot;top&quot;:152.48499145507813,&quot;width&quot;:858.8151884733348}"/>
  <p:tag name="KSO_WM_DIAGRAM_COLOR_MATCH_VALUE" val="{&quot;shape&quot;:{&quot;fill&quot;:{&quot;solid&quot;:{&quot;brightness&quot;:0,&quot;colorType&quot;:1,&quot;foreColorIndex&quot;:5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78.xml><?xml version="1.0" encoding="utf-8"?>
<p:tagLst xmlns:p="http://schemas.openxmlformats.org/presentationml/2006/main">
  <p:tag name="KSO_WM_DIAGRAM_VIRTUALLY_FRAME" val="{&quot;height&quot;:436.5,&quot;left&quot;:47.92503937007873,&quot;top&quot;:76.5,&quot;width&quot;:666.75}"/>
</p:tagLst>
</file>

<file path=ppt/tags/tag79.xml><?xml version="1.0" encoding="utf-8"?>
<p:tagLst xmlns:p="http://schemas.openxmlformats.org/presentationml/2006/main">
  <p:tag name="KSO_WM_DIAGRAM_VIRTUALLY_FRAME" val="{&quot;height&quot;:436.5,&quot;left&quot;:47.92503937007873,&quot;top&quot;:76.5,&quot;width&quot;:666.75}"/>
</p:tagLst>
</file>

<file path=ppt/tags/tag8.xml><?xml version="1.0" encoding="utf-8"?>
<p:tagLst xmlns:p="http://schemas.openxmlformats.org/presentationml/2006/main">
  <p:tag name="KSO_WM_DIAGRAM_VIRTUALLY_FRAME" val="{&quot;height&quot;:298.6837158203125,&quot;left&quot;:272.6032257080078,&quot;top&quot;:146.68314208984376,&quot;width&quot;:414.7935485839844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6344_4*l_h_i*1_3_2"/>
  <p:tag name="KSO_WM_TEMPLATE_CATEGORY" val="diagram"/>
  <p:tag name="KSO_WM_TEMPLATE_INDEX" val="202363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80.xml><?xml version="1.0" encoding="utf-8"?>
<p:tagLst xmlns:p="http://schemas.openxmlformats.org/presentationml/2006/main">
  <p:tag name="KSO_WM_DIAGRAM_VIRTUALLY_FRAME" val="{&quot;height&quot;:436.5,&quot;left&quot;:47.92503937007873,&quot;top&quot;:76.5,&quot;width&quot;:666.75}"/>
</p:tagLst>
</file>

<file path=ppt/tags/tag81.xml><?xml version="1.0" encoding="utf-8"?>
<p:tagLst xmlns:p="http://schemas.openxmlformats.org/presentationml/2006/main">
  <p:tag name="KSO_WM_DIAGRAM_VIRTUALLY_FRAME" val="{&quot;height&quot;:436.5,&quot;left&quot;:47.92503937007873,&quot;top&quot;:76.5,&quot;width&quot;:666.75}"/>
</p:tagLst>
</file>

<file path=ppt/tags/tag82.xml><?xml version="1.0" encoding="utf-8"?>
<p:tagLst xmlns:p="http://schemas.openxmlformats.org/presentationml/2006/main">
  <p:tag name="KSO_WM_DIAGRAM_VIRTUALLY_FRAME" val="{&quot;height&quot;:436.5,&quot;left&quot;:47.92503937007873,&quot;top&quot;:76.5,&quot;width&quot;:666.75}"/>
</p:tagLst>
</file>

<file path=ppt/tags/tag83.xml><?xml version="1.0" encoding="utf-8"?>
<p:tagLst xmlns:p="http://schemas.openxmlformats.org/presentationml/2006/main">
  <p:tag name="KSO_WM_DIAGRAM_VIRTUALLY_FRAME" val="{&quot;height&quot;:436.5,&quot;left&quot;:47.92503937007873,&quot;top&quot;:76.5,&quot;width&quot;:666.75}"/>
</p:tagLst>
</file>

<file path=ppt/tags/tag84.xml><?xml version="1.0" encoding="utf-8"?>
<p:tagLst xmlns:p="http://schemas.openxmlformats.org/presentationml/2006/main">
  <p:tag name="KSO_WM_DIAGRAM_VIRTUALLY_FRAME" val="{&quot;height&quot;:430.75,&quot;left&quot;:47.92503937007874,&quot;top&quot;:76.5,&quot;width&quot;:666.75}"/>
</p:tagLst>
</file>

<file path=ppt/tags/tag85.xml><?xml version="1.0" encoding="utf-8"?>
<p:tagLst xmlns:p="http://schemas.openxmlformats.org/presentationml/2006/main">
  <p:tag name="KSO_WM_DIAGRAM_VIRTUALLY_FRAME" val="{&quot;height&quot;:438.1,&quot;left&quot;:47.92503937007874,&quot;top&quot;:76.5,&quot;width&quot;:791.3749606299212}"/>
</p:tagLst>
</file>

<file path=ppt/tags/tag86.xml><?xml version="1.0" encoding="utf-8"?>
<p:tagLst xmlns:p="http://schemas.openxmlformats.org/presentationml/2006/main">
  <p:tag name="KSO_WM_DIAGRAM_VIRTUALLY_FRAME" val="{&quot;height&quot;:438.1,&quot;left&quot;:47.92503937007874,&quot;top&quot;:76.5,&quot;width&quot;:791.3749606299212}"/>
</p:tagLst>
</file>

<file path=ppt/tags/tag87.xml><?xml version="1.0" encoding="utf-8"?>
<p:tagLst xmlns:p="http://schemas.openxmlformats.org/presentationml/2006/main">
  <p:tag name="KSO_WM_DIAGRAM_VIRTUALLY_FRAME" val="{&quot;height&quot;:438.1,&quot;left&quot;:47.92503937007874,&quot;top&quot;:76.5,&quot;width&quot;:791.3749606299212}"/>
</p:tagLst>
</file>

<file path=ppt/tags/tag88.xml><?xml version="1.0" encoding="utf-8"?>
<p:tagLst xmlns:p="http://schemas.openxmlformats.org/presentationml/2006/main">
  <p:tag name="KSO_WM_DIAGRAM_VIRTUALLY_FRAME" val="{&quot;height&quot;:438.1,&quot;left&quot;:47.92503937007874,&quot;top&quot;:76.5,&quot;width&quot;:791.3749606299212}"/>
</p:tagLst>
</file>

<file path=ppt/tags/tag89.xml><?xml version="1.0" encoding="utf-8"?>
<p:tagLst xmlns:p="http://schemas.openxmlformats.org/presentationml/2006/main">
  <p:tag name="KSO_WM_DIAGRAM_VIRTUALLY_FRAME" val="{&quot;height&quot;:430.75,&quot;left&quot;:47.92503937007874,&quot;top&quot;:76.5,&quot;width&quot;:666.75}"/>
</p:tagLst>
</file>

<file path=ppt/tags/tag9.xml><?xml version="1.0" encoding="utf-8"?>
<p:tagLst xmlns:p="http://schemas.openxmlformats.org/presentationml/2006/main">
  <p:tag name="KSO_WM_DIAGRAM_VIRTUALLY_FRAME" val="{&quot;height&quot;:298.6837158203125,&quot;left&quot;:272.6032257080078,&quot;top&quot;:146.68314208984376,&quot;width&quot;:414.7935485839844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6344_4*l_h_f*1_3_1"/>
  <p:tag name="KSO_WM_TEMPLATE_CATEGORY" val="diagram"/>
  <p:tag name="KSO_WM_TEMPLATE_INDEX" val="202363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PRESET_TEXT" val="单击添加目录项标题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0.xml><?xml version="1.0" encoding="utf-8"?>
<p:tagLst xmlns:p="http://schemas.openxmlformats.org/presentationml/2006/main">
  <p:tag name="KSO_WM_DIAGRAM_VIRTUALLY_FRAME" val="{&quot;height&quot;:438.1,&quot;left&quot;:47.92503937007874,&quot;top&quot;:76.5,&quot;width&quot;:791.3749606299212}"/>
</p:tagLst>
</file>

<file path=ppt/tags/tag91.xml><?xml version="1.0" encoding="utf-8"?>
<p:tagLst xmlns:p="http://schemas.openxmlformats.org/presentationml/2006/main">
  <p:tag name="KSO_WM_DIAGRAM_VIRTUALLY_FRAME" val="{&quot;height&quot;:430.75,&quot;left&quot;:47.92503937007874,&quot;top&quot;:76.5,&quot;width&quot;:666.75}"/>
</p:tagLst>
</file>

<file path=ppt/tags/tag92.xml><?xml version="1.0" encoding="utf-8"?>
<p:tagLst xmlns:p="http://schemas.openxmlformats.org/presentationml/2006/main">
  <p:tag name="KSO_WM_DIAGRAM_VIRTUALLY_FRAME" val="{&quot;height&quot;:438.1,&quot;left&quot;:47.92503937007874,&quot;top&quot;:76.5,&quot;width&quot;:791.3749606299212}"/>
</p:tagLst>
</file>

<file path=ppt/tags/tag93.xml><?xml version="1.0" encoding="utf-8"?>
<p:tagLst xmlns:p="http://schemas.openxmlformats.org/presentationml/2006/main">
  <p:tag name="KSO_WM_DIAGRAM_VIRTUALLY_FRAME" val="{&quot;height&quot;:430.75,&quot;left&quot;:47.92503937007874,&quot;top&quot;:76.5,&quot;width&quot;:666.75}"/>
</p:tagLst>
</file>

<file path=ppt/tags/tag94.xml><?xml version="1.0" encoding="utf-8"?>
<p:tagLst xmlns:p="http://schemas.openxmlformats.org/presentationml/2006/main">
  <p:tag name="KSO_WM_DIAGRAM_VIRTUALLY_FRAME" val="{&quot;height&quot;:438.1,&quot;left&quot;:47.92503937007874,&quot;top&quot;:76.5,&quot;width&quot;:791.3749606299212}"/>
</p:tagLst>
</file>

<file path=ppt/tags/tag95.xml><?xml version="1.0" encoding="utf-8"?>
<p:tagLst xmlns:p="http://schemas.openxmlformats.org/presentationml/2006/main">
  <p:tag name="KSO_WM_DIAGRAM_VIRTUALLY_FRAME" val="{&quot;height&quot;:438.1,&quot;left&quot;:47.92503937007874,&quot;top&quot;:76.5,&quot;width&quot;:791.3749606299212}"/>
</p:tagLst>
</file>

<file path=ppt/tags/tag96.xml><?xml version="1.0" encoding="utf-8"?>
<p:tagLst xmlns:p="http://schemas.openxmlformats.org/presentationml/2006/main">
  <p:tag name="KSO_WM_DIAGRAM_VIRTUALLY_FRAME" val="{&quot;height&quot;:438.1,&quot;left&quot;:47.92503937007874,&quot;top&quot;:76.5,&quot;width&quot;:791.3749606299212}"/>
</p:tagLst>
</file>

<file path=ppt/tags/tag97.xml><?xml version="1.0" encoding="utf-8"?>
<p:tagLst xmlns:p="http://schemas.openxmlformats.org/presentationml/2006/main">
  <p:tag name="KSO_WM_DIAGRAM_VIRTUALLY_FRAME" val="{&quot;height&quot;:438.1,&quot;left&quot;:47.92503937007874,&quot;top&quot;:76.5,&quot;width&quot;:791.3749606299212}"/>
</p:tagLst>
</file>

<file path=ppt/tags/tag98.xml><?xml version="1.0" encoding="utf-8"?>
<p:tagLst xmlns:p="http://schemas.openxmlformats.org/presentationml/2006/main">
  <p:tag name="KSO_WM_DIAGRAM_VIRTUALLY_FRAME" val="{&quot;height&quot;:438.1,&quot;left&quot;:47.92503937007874,&quot;top&quot;:76.5,&quot;width&quot;:791.3749606299212}"/>
</p:tagLst>
</file>

<file path=ppt/tags/tag99.xml><?xml version="1.0" encoding="utf-8"?>
<p:tagLst xmlns:p="http://schemas.openxmlformats.org/presentationml/2006/main">
  <p:tag name="KSO_WM_DIAGRAM_VIRTUALLY_FRAME" val="{&quot;height&quot;:430.75,&quot;left&quot;:47.92503937007874,&quot;top&quot;:76.5,&quot;width&quot;:666.75}"/>
</p:tagLst>
</file>

<file path=ppt/theme/theme1.xml><?xml version="1.0" encoding="utf-8"?>
<a:theme xmlns:a="http://schemas.openxmlformats.org/drawingml/2006/main" name="CFBA-template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53BA"/>
      </a:accent1>
      <a:accent2>
        <a:srgbClr val="2077F4"/>
      </a:accent2>
      <a:accent3>
        <a:srgbClr val="52C9D9"/>
      </a:accent3>
      <a:accent4>
        <a:srgbClr val="A4E3E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4976</Words>
  <Application>WPS 演示</Application>
  <PresentationFormat>宽屏</PresentationFormat>
  <Paragraphs>258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20</vt:i4>
      </vt:variant>
      <vt:variant>
        <vt:lpstr>幻灯片标题</vt:lpstr>
      </vt:variant>
      <vt:variant>
        <vt:i4>30</vt:i4>
      </vt:variant>
    </vt:vector>
  </HeadingPairs>
  <TitlesOfParts>
    <vt:vector size="66" baseType="lpstr">
      <vt:lpstr>Arial</vt:lpstr>
      <vt:lpstr>宋体</vt:lpstr>
      <vt:lpstr>Wingdings</vt:lpstr>
      <vt:lpstr>微软雅黑</vt:lpstr>
      <vt:lpstr>Arial Unicode MS</vt:lpstr>
      <vt:lpstr>Malgun Gothic</vt:lpstr>
      <vt:lpstr>Symbol</vt:lpstr>
      <vt:lpstr>等线</vt:lpstr>
      <vt:lpstr>MiSans Normal</vt:lpstr>
      <vt:lpstr>思源黑体 CN Normal</vt:lpstr>
      <vt:lpstr>黑体</vt:lpstr>
      <vt:lpstr>Times New Roman</vt:lpstr>
      <vt:lpstr>Cambria Math</vt:lpstr>
      <vt:lpstr>CMR10</vt:lpstr>
      <vt:lpstr>Calibri</vt:lpstr>
      <vt:lpstr>CFBA-template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General Guideline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cfba 2026 template</dc:title>
  <dc:creator>iSlide</dc:creator>
  <cp:lastModifiedBy>刘予歆Andrew</cp:lastModifiedBy>
  <cp:revision>94</cp:revision>
  <dcterms:created xsi:type="dcterms:W3CDTF">2023-06-05T05:58:00Z</dcterms:created>
  <dcterms:modified xsi:type="dcterms:W3CDTF">2026-04-08T04:59:38Z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4B0A5C0D964A4E89BD797A2C0085AA6A_13</vt:lpwstr>
  </property>
  <property fmtid="{D5CDD505-2E9C-101B-9397-08002B2CF9AE}" pid="3" name="KSOProductBuildVer">
    <vt:lpwstr>2052-12.1.0.25225</vt:lpwstr>
  </property>
</Properties>
</file>